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92" r:id="rId3"/>
    <p:sldId id="320" r:id="rId4"/>
    <p:sldId id="290" r:id="rId5"/>
    <p:sldId id="282" r:id="rId6"/>
    <p:sldId id="298" r:id="rId7"/>
    <p:sldId id="297" r:id="rId8"/>
    <p:sldId id="304" r:id="rId9"/>
    <p:sldId id="286" r:id="rId10"/>
    <p:sldId id="301" r:id="rId11"/>
    <p:sldId id="296" r:id="rId12"/>
    <p:sldId id="356" r:id="rId13"/>
    <p:sldId id="293" r:id="rId14"/>
    <p:sldId id="322" r:id="rId15"/>
    <p:sldId id="324" r:id="rId16"/>
    <p:sldId id="323" r:id="rId17"/>
    <p:sldId id="351" r:id="rId18"/>
    <p:sldId id="325" r:id="rId19"/>
    <p:sldId id="349" r:id="rId20"/>
    <p:sldId id="264" r:id="rId21"/>
    <p:sldId id="277" r:id="rId22"/>
    <p:sldId id="279" r:id="rId23"/>
    <p:sldId id="305" r:id="rId24"/>
    <p:sldId id="313" r:id="rId25"/>
    <p:sldId id="311" r:id="rId26"/>
    <p:sldId id="309" r:id="rId27"/>
    <p:sldId id="306" r:id="rId28"/>
    <p:sldId id="312" r:id="rId29"/>
    <p:sldId id="308" r:id="rId30"/>
    <p:sldId id="294" r:id="rId31"/>
    <p:sldId id="328" r:id="rId32"/>
    <p:sldId id="329" r:id="rId33"/>
    <p:sldId id="331" r:id="rId34"/>
    <p:sldId id="332" r:id="rId35"/>
    <p:sldId id="333" r:id="rId36"/>
    <p:sldId id="334" r:id="rId37"/>
    <p:sldId id="345" r:id="rId38"/>
    <p:sldId id="350" r:id="rId39"/>
    <p:sldId id="346" r:id="rId40"/>
    <p:sldId id="347" r:id="rId41"/>
    <p:sldId id="354" r:id="rId42"/>
    <p:sldId id="355" r:id="rId43"/>
    <p:sldId id="295" r:id="rId44"/>
    <p:sldId id="259" r:id="rId45"/>
    <p:sldId id="344" r:id="rId46"/>
    <p:sldId id="262" r:id="rId47"/>
    <p:sldId id="271" r:id="rId48"/>
    <p:sldId id="275" r:id="rId49"/>
    <p:sldId id="274" r:id="rId50"/>
    <p:sldId id="280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8DA02-8AE7-411C-AF62-5801F33A770F}" v="19" dt="2025-06-13T03:01:00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0102"/>
  </p:normalViewPr>
  <p:slideViewPr>
    <p:cSldViewPr snapToGrid="0">
      <p:cViewPr varScale="1">
        <p:scale>
          <a:sx n="72" d="100"/>
          <a:sy n="72" d="100"/>
        </p:scale>
        <p:origin x="250" y="43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6517A89-30B6-435C-9254-4BE52542BDC4}" type="datetime1">
              <a:rPr lang="ko-KR" altLang="en-US"/>
              <a:pPr lvl="0">
                <a:defRPr/>
              </a:pPr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FB2455D-41DB-448B-8B90-18C7793410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Arial"/>
              <a:buChar char="•"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역할 분담 및 사용 기술 스택</a:t>
            </a:r>
          </a:p>
          <a:p>
            <a:pPr lvl="0">
              <a:buFont typeface="Arial"/>
              <a:buChar char="•"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데이터 수집 및 전처리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데이터 분석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 기반 필터링은 사용자가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것을 구매했다면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비슷한 아이템을 추천하는 것을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 기반 필터링은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유저만 존재하더라도 추천이 가능한 방법입니다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요즘은 컨텐츠 기반 필터링보다 협업 필터링을 많이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추천 정확도와 사용빈도는 사용자 기반 협업 필터링보다 아이템 기반 협업 필터링이 더 좋다고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아마존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대부분 서비스에선 아이템 기반 협업 필터링을 이용한다고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5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800" b="0" dirty="0"/>
              <a:t>한계 </a:t>
            </a:r>
            <a:r>
              <a:rPr lang="en-US" altLang="ko-KR" sz="800" b="0" dirty="0"/>
              <a:t>: </a:t>
            </a:r>
          </a:p>
          <a:p>
            <a:r>
              <a:rPr lang="ko-KR" altLang="en-US" sz="800" b="0" dirty="0"/>
              <a:t>콜드 스타트</a:t>
            </a:r>
            <a:r>
              <a:rPr lang="en-US" altLang="ko-KR" sz="800" b="0" dirty="0"/>
              <a:t>(Cold Start) </a:t>
            </a:r>
            <a:r>
              <a:rPr lang="ko-KR" altLang="en-US" sz="800" b="0" dirty="0"/>
              <a:t>문제</a:t>
            </a:r>
          </a:p>
          <a:p>
            <a:r>
              <a:rPr lang="ko-KR" altLang="en-US" sz="800" b="0" dirty="0"/>
              <a:t>신규 사용자나 신규 아이템의 경우 학습된 잠재 요인 값이 없기 때문에 추천을 잘 할 수 없습니다</a:t>
            </a:r>
            <a:r>
              <a:rPr lang="en-US" altLang="ko-KR" sz="800" b="0" dirty="0"/>
              <a:t>.</a:t>
            </a:r>
          </a:p>
          <a:p>
            <a:r>
              <a:rPr lang="en-US" altLang="ko-KR" sz="800" b="0" dirty="0"/>
              <a:t>SVD</a:t>
            </a:r>
            <a:r>
              <a:rPr lang="ko-KR" altLang="en-US" sz="800" b="0" dirty="0"/>
              <a:t>는 기존에 충분한 상호작용</a:t>
            </a:r>
            <a:r>
              <a:rPr lang="en-US" altLang="ko-KR" sz="800" b="0" dirty="0"/>
              <a:t>(</a:t>
            </a:r>
            <a:r>
              <a:rPr lang="ko-KR" altLang="en-US" sz="800" b="0" dirty="0"/>
              <a:t>평점</a:t>
            </a:r>
            <a:r>
              <a:rPr lang="en-US" altLang="ko-KR" sz="800" b="0" dirty="0"/>
              <a:t>)</a:t>
            </a:r>
            <a:r>
              <a:rPr lang="ko-KR" altLang="en-US" sz="800" b="0" dirty="0"/>
              <a:t>이 있는 경우에만 잘 작동합니다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/>
              <a:t>희소성</a:t>
            </a:r>
            <a:r>
              <a:rPr lang="en-US" altLang="ko-KR" sz="800" b="0" dirty="0"/>
              <a:t>(Sparsity) </a:t>
            </a:r>
            <a:r>
              <a:rPr lang="ko-KR" altLang="en-US" sz="800" b="0" dirty="0"/>
              <a:t>문제</a:t>
            </a:r>
          </a:p>
          <a:p>
            <a:r>
              <a:rPr lang="ko-KR" altLang="en-US" sz="800" b="0" dirty="0"/>
              <a:t>대부분의 실제 추천 데이터</a:t>
            </a:r>
            <a:r>
              <a:rPr lang="en-US" altLang="ko-KR" sz="800" b="0" dirty="0"/>
              <a:t>(</a:t>
            </a:r>
            <a:r>
              <a:rPr lang="ko-KR" altLang="en-US" sz="800" b="0" dirty="0"/>
              <a:t>영화 평점</a:t>
            </a:r>
            <a:r>
              <a:rPr lang="en-US" altLang="ko-KR" sz="800" b="0" dirty="0"/>
              <a:t>, </a:t>
            </a:r>
            <a:r>
              <a:rPr lang="ko-KR" altLang="en-US" sz="800" b="0" dirty="0"/>
              <a:t>상품 클릭 등</a:t>
            </a:r>
            <a:r>
              <a:rPr lang="en-US" altLang="ko-KR" sz="800" b="0" dirty="0"/>
              <a:t>)</a:t>
            </a:r>
            <a:r>
              <a:rPr lang="ko-KR" altLang="en-US" sz="800" b="0" dirty="0"/>
              <a:t>는 매우 희소</a:t>
            </a:r>
            <a:r>
              <a:rPr lang="en-US" altLang="ko-KR" sz="800" b="0" dirty="0"/>
              <a:t>(sparse)</a:t>
            </a:r>
            <a:r>
              <a:rPr lang="ko-KR" altLang="en-US" sz="800" b="0" dirty="0"/>
              <a:t> 합니다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/>
              <a:t>유저</a:t>
            </a:r>
            <a:r>
              <a:rPr lang="en-US" altLang="ko-KR" sz="800" b="0" dirty="0"/>
              <a:t>-</a:t>
            </a:r>
            <a:r>
              <a:rPr lang="ko-KR" altLang="en-US" sz="800" b="0" dirty="0"/>
              <a:t>아이템 매트릭스에 비어 있는 값이 많으면</a:t>
            </a:r>
            <a:r>
              <a:rPr lang="en-US" altLang="ko-KR" sz="800" b="0" dirty="0"/>
              <a:t>, </a:t>
            </a:r>
            <a:r>
              <a:rPr lang="ko-KR" altLang="en-US" sz="800" b="0" dirty="0"/>
              <a:t>학습이 어려워지고 추천 품질이 낮아질 수 있습니다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/>
              <a:t>비선형 관계를 잘 못 잡음</a:t>
            </a:r>
          </a:p>
          <a:p>
            <a:r>
              <a:rPr lang="en-US" altLang="ko-KR" sz="800" b="0" dirty="0"/>
              <a:t>SVD</a:t>
            </a:r>
            <a:r>
              <a:rPr lang="ko-KR" altLang="en-US" sz="800" b="0" dirty="0"/>
              <a:t>는 본질적으로 선형 모델입니다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/>
              <a:t>사용자와 아이템 사이의 복잡하고 </a:t>
            </a:r>
            <a:r>
              <a:rPr lang="ko-KR" altLang="en-US" sz="800" b="0" dirty="0" err="1"/>
              <a:t>비선형적인</a:t>
            </a:r>
            <a:r>
              <a:rPr lang="ko-KR" altLang="en-US" sz="800" b="0" dirty="0"/>
              <a:t> 상호작용을 충분히 표현하지 못합니다</a:t>
            </a:r>
            <a:r>
              <a:rPr lang="en-US" altLang="ko-KR" sz="800" b="0" dirty="0"/>
              <a:t>.</a:t>
            </a:r>
          </a:p>
          <a:p>
            <a:pPr lvl="1"/>
            <a:r>
              <a:rPr lang="ko-KR" altLang="en-US" sz="800" b="0" dirty="0"/>
              <a:t>예를 들어 </a:t>
            </a:r>
            <a:r>
              <a:rPr lang="en-US" altLang="ko-KR" sz="800" b="0" dirty="0"/>
              <a:t>"</a:t>
            </a:r>
            <a:r>
              <a:rPr lang="ko-KR" altLang="en-US" sz="800" b="0" dirty="0"/>
              <a:t>장르가 두 가지 이상인 영화는 특별히 좋아한다</a:t>
            </a:r>
            <a:r>
              <a:rPr lang="en-US" altLang="ko-KR" sz="800" b="0" dirty="0"/>
              <a:t>" </a:t>
            </a:r>
            <a:r>
              <a:rPr lang="ko-KR" altLang="en-US" sz="800" b="0" dirty="0"/>
              <a:t>같은 복합 패턴을 학습하기 어려움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/>
              <a:t>시간 변화 고려 어려움</a:t>
            </a:r>
          </a:p>
          <a:p>
            <a:r>
              <a:rPr lang="ko-KR" altLang="en-US" sz="800" b="0" dirty="0"/>
              <a:t>시간에 따라 사용자 선호가 변화하는 경우를 반영하기 어렵습니다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/>
              <a:t>예</a:t>
            </a:r>
            <a:r>
              <a:rPr lang="en-US" altLang="ko-KR" sz="800" b="0" dirty="0"/>
              <a:t>: </a:t>
            </a:r>
            <a:r>
              <a:rPr lang="ko-KR" altLang="en-US" sz="800" b="0" dirty="0"/>
              <a:t>사용자의 취향이 예전과 달라졌는데도 과거 데이터를 기준으로 추천할 수 있음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 err="1"/>
              <a:t>해석력</a:t>
            </a:r>
            <a:r>
              <a:rPr lang="ko-KR" altLang="en-US" sz="800" b="0" dirty="0"/>
              <a:t> 부족</a:t>
            </a:r>
          </a:p>
          <a:p>
            <a:r>
              <a:rPr lang="ko-KR" altLang="en-US" sz="800" b="0" dirty="0"/>
              <a:t>잠재 요인</a:t>
            </a:r>
            <a:r>
              <a:rPr lang="en-US" altLang="ko-KR" sz="800" b="0" dirty="0"/>
              <a:t>(latent factors)</a:t>
            </a:r>
            <a:r>
              <a:rPr lang="ko-KR" altLang="en-US" sz="800" b="0" dirty="0"/>
              <a:t>은 보통 추상적인 벡터 값이라서 어떤 의미인지 해석하기 어렵습니다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/>
              <a:t>비즈니스 측면에서 </a:t>
            </a:r>
            <a:r>
              <a:rPr lang="en-US" altLang="ko-KR" sz="800" b="0" dirty="0"/>
              <a:t>"</a:t>
            </a:r>
            <a:r>
              <a:rPr lang="ko-KR" altLang="en-US" sz="800" b="0" dirty="0"/>
              <a:t>왜 이 아이템을 추천했는가</a:t>
            </a:r>
            <a:r>
              <a:rPr lang="en-US" altLang="ko-KR" sz="800" b="0" dirty="0"/>
              <a:t>" </a:t>
            </a:r>
            <a:r>
              <a:rPr lang="ko-KR" altLang="en-US" sz="800" b="0" dirty="0"/>
              <a:t>설명하기가 쉽지 않음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 err="1"/>
              <a:t>과적합</a:t>
            </a:r>
            <a:r>
              <a:rPr lang="en-US" altLang="ko-KR" sz="800" b="0" dirty="0"/>
              <a:t>(overfitting) </a:t>
            </a:r>
            <a:r>
              <a:rPr lang="ko-KR" altLang="en-US" sz="800" b="0" dirty="0"/>
              <a:t>가능성</a:t>
            </a:r>
          </a:p>
          <a:p>
            <a:r>
              <a:rPr lang="ko-KR" altLang="en-US" sz="800" b="0" dirty="0"/>
              <a:t>파라미터 수가 많고</a:t>
            </a:r>
            <a:r>
              <a:rPr lang="en-US" altLang="ko-KR" sz="800" b="0" dirty="0"/>
              <a:t>, </a:t>
            </a:r>
            <a:r>
              <a:rPr lang="ko-KR" altLang="en-US" sz="800" b="0" dirty="0"/>
              <a:t>학습 시 정규화를 잘 하지 않으면 쉽게 </a:t>
            </a:r>
            <a:r>
              <a:rPr lang="ko-KR" altLang="en-US" sz="800" b="0" dirty="0" err="1"/>
              <a:t>과적합할</a:t>
            </a:r>
            <a:r>
              <a:rPr lang="ko-KR" altLang="en-US" sz="800" b="0" dirty="0"/>
              <a:t> 수 있습니다</a:t>
            </a:r>
            <a:r>
              <a:rPr lang="en-US" altLang="ko-KR" sz="800" b="0" dirty="0"/>
              <a:t>.</a:t>
            </a:r>
          </a:p>
          <a:p>
            <a:r>
              <a:rPr lang="ko-KR" altLang="en-US" sz="800" b="0" dirty="0"/>
              <a:t>특히 데이터가 희소한 경우 더욱 위험</a:t>
            </a:r>
            <a:r>
              <a:rPr lang="en-US" altLang="ko-KR" sz="800" b="0" dirty="0"/>
              <a:t>.</a:t>
            </a:r>
          </a:p>
          <a:p>
            <a:endParaRPr lang="ko-KR" altLang="en-US" sz="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05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예제에서는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결측값이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없다고 가정합시다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행이 유저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열이 영화입니다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여기서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행렬의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12.4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첫번째 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얼마나 영향력 있는지를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 첫번째 컨셉으로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Scifi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-concept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한 것은 사람이 영화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Matrix, Alien, Serenity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보고 사람이 정한 것이라고 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이러한 컨셉까지는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알고리즘의 결과물이 아니고 사람이 정해준 것이라고 볼 수 있으니 헷갈리지 맙시다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6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저희가 데이터 수집을 알라딘으로 정한 이유는 교보문고</a:t>
            </a:r>
            <a:r>
              <a:rPr lang="en-US" altLang="ko-KR"/>
              <a:t>,</a:t>
            </a:r>
            <a:r>
              <a:rPr lang="ko-KR" altLang="en-US"/>
              <a:t> 예스</a:t>
            </a:r>
            <a:r>
              <a:rPr lang="en-US" altLang="ko-KR"/>
              <a:t>24,</a:t>
            </a:r>
            <a:r>
              <a:rPr lang="ko-KR" altLang="en-US"/>
              <a:t> 영풍문고</a:t>
            </a:r>
            <a:r>
              <a:rPr lang="en-US" altLang="ko-KR"/>
              <a:t>,</a:t>
            </a:r>
            <a:r>
              <a:rPr lang="ko-KR" altLang="en-US"/>
              <a:t> 알라딘 중에서 </a:t>
            </a:r>
          </a:p>
          <a:p>
            <a:pPr lvl="0">
              <a:defRPr/>
            </a:pPr>
            <a:r>
              <a:rPr lang="ko-KR" altLang="en-US"/>
              <a:t>저희가 진행하고자 하는 프로젝트에서 필요한 데이터가 대표 </a:t>
            </a:r>
            <a:r>
              <a:rPr lang="en-US" altLang="ko-KR"/>
              <a:t>4</a:t>
            </a:r>
            <a:r>
              <a:rPr lang="ko-KR" altLang="en-US"/>
              <a:t>곳 중 알라딘이 적합하였기에 결정하게 되었습니다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코드 설명하면서 크롤링하여 훈련데이터 생성하였음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알라딘에서 수집한 데이터를 중복</a:t>
            </a:r>
            <a:r>
              <a:rPr lang="en-US" altLang="ko-KR"/>
              <a:t>,</a:t>
            </a:r>
            <a:r>
              <a:rPr lang="ko-KR" altLang="en-US"/>
              <a:t> 공백 제거와 </a:t>
            </a:r>
            <a:r>
              <a:rPr lang="en-US" altLang="ko-KR"/>
              <a:t>ISBN</a:t>
            </a:r>
            <a:r>
              <a:rPr lang="ko-KR" altLang="en-US"/>
              <a:t> 기준으로 </a:t>
            </a:r>
            <a:r>
              <a:rPr lang="en-US" altLang="ko-KR"/>
              <a:t>merge</a:t>
            </a:r>
            <a:r>
              <a:rPr lang="ko-KR" altLang="en-US"/>
              <a:t>를 하여 데이터 전처리를 진행하였습니다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차 데이터 전처리를 진행한 후 장르별 도서수</a:t>
            </a:r>
            <a:r>
              <a:rPr lang="en-US" altLang="ko-KR"/>
              <a:t>,</a:t>
            </a:r>
            <a:r>
              <a:rPr lang="ko-KR" altLang="en-US"/>
              <a:t> 평점 분포를 시각화 했을 때 이렇게 확인이 되었고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장르별 평균 별점 또한 그래프로 그려본 결과 이렇게 나와서 장르 중 외국어</a:t>
            </a:r>
            <a:r>
              <a:rPr lang="en-US" altLang="ko-KR"/>
              <a:t>,</a:t>
            </a:r>
            <a:r>
              <a:rPr lang="ko-KR" altLang="en-US"/>
              <a:t> 컴퓨터</a:t>
            </a:r>
            <a:r>
              <a:rPr lang="en-US" altLang="ko-KR"/>
              <a:t>,</a:t>
            </a:r>
            <a:r>
              <a:rPr lang="ko-KR" altLang="en-US"/>
              <a:t> 대학교재</a:t>
            </a:r>
            <a:r>
              <a:rPr lang="en-US" altLang="ko-KR"/>
              <a:t>,</a:t>
            </a:r>
            <a:r>
              <a:rPr lang="ko-KR" altLang="en-US"/>
              <a:t> 수험서</a:t>
            </a:r>
            <a:r>
              <a:rPr lang="en-US" altLang="ko-KR"/>
              <a:t>,</a:t>
            </a:r>
            <a:r>
              <a:rPr lang="ko-KR" altLang="en-US"/>
              <a:t> 어린이</a:t>
            </a:r>
            <a:r>
              <a:rPr lang="en-US" altLang="ko-KR"/>
              <a:t>,</a:t>
            </a:r>
            <a:r>
              <a:rPr lang="ko-KR" altLang="en-US"/>
              <a:t> 만화 등 불필요한 장르를 제거하였고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댓글을 </a:t>
            </a:r>
            <a:r>
              <a:rPr lang="en-US" altLang="ko-KR" dirty="0"/>
              <a:t>5</a:t>
            </a:r>
            <a:r>
              <a:rPr lang="ko-KR" altLang="en-US" dirty="0"/>
              <a:t>개 미만으로 작성한 유저</a:t>
            </a:r>
            <a:r>
              <a:rPr lang="en-US" altLang="ko-KR" dirty="0"/>
              <a:t>,</a:t>
            </a:r>
            <a:r>
              <a:rPr lang="ko-KR" altLang="en-US" dirty="0"/>
              <a:t> 책 리뷰가 </a:t>
            </a:r>
            <a:r>
              <a:rPr lang="en-US" altLang="ko-KR" dirty="0"/>
              <a:t>5</a:t>
            </a:r>
            <a:r>
              <a:rPr lang="ko-KR" altLang="en-US" dirty="0"/>
              <a:t>개 미만인 책들의 데이터도 삭제하여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baseline="0"/>
          </a:p>
          <a:p>
            <a:pPr lvl="0">
              <a:defRPr/>
            </a:pPr>
            <a:r>
              <a:rPr lang="ko-KR" altLang="en-US"/>
              <a:t>기사에서 확인 되듯이 성인 </a:t>
            </a:r>
            <a:r>
              <a:rPr lang="en-US" altLang="ko-KR"/>
              <a:t>10</a:t>
            </a:r>
            <a:r>
              <a:rPr lang="ko-KR" altLang="en-US"/>
              <a:t>명 중 </a:t>
            </a:r>
            <a:r>
              <a:rPr lang="en-US" altLang="ko-KR"/>
              <a:t>6</a:t>
            </a:r>
            <a:r>
              <a:rPr lang="ko-KR" altLang="en-US"/>
              <a:t>명은 </a:t>
            </a:r>
            <a:r>
              <a:rPr lang="en-US" altLang="ko-KR"/>
              <a:t>1</a:t>
            </a:r>
            <a:r>
              <a:rPr lang="ko-KR" altLang="en-US"/>
              <a:t>년에 책을 읽지 않는다라는 것이 확인되고 </a:t>
            </a:r>
            <a:r>
              <a:rPr lang="en-US" altLang="ko-KR"/>
              <a:t>kosis</a:t>
            </a:r>
            <a:r>
              <a:rPr lang="ko-KR" altLang="en-US"/>
              <a:t>에서</a:t>
            </a:r>
            <a:r>
              <a:rPr lang="ko-KR" altLang="en-US" baseline="0"/>
              <a:t> 시행한 </a:t>
            </a:r>
            <a:r>
              <a:rPr lang="en-US" altLang="ko-KR"/>
              <a:t>2023</a:t>
            </a:r>
            <a:r>
              <a:rPr lang="ko-KR" altLang="en-US"/>
              <a:t>년 독서 빈도를 확인한 결과</a:t>
            </a:r>
            <a:r>
              <a:rPr lang="en-US" altLang="ko-KR"/>
              <a:t>, </a:t>
            </a:r>
            <a:r>
              <a:rPr lang="ko-KR" altLang="en-US"/>
              <a:t>응답자 </a:t>
            </a:r>
            <a:r>
              <a:rPr lang="en-US" altLang="ko-KR"/>
              <a:t>57%</a:t>
            </a:r>
            <a:r>
              <a:rPr lang="ko-KR" altLang="en-US"/>
              <a:t>가 이용하지 않는다라는 답변을 하였다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댓글 상위 </a:t>
            </a:r>
            <a:r>
              <a:rPr lang="en-US" altLang="ko-KR"/>
              <a:t>20</a:t>
            </a:r>
            <a:r>
              <a:rPr lang="ko-KR" altLang="en-US"/>
              <a:t>명과 도서 중 댓글 상위 </a:t>
            </a:r>
            <a:r>
              <a:rPr lang="en-US" altLang="ko-KR"/>
              <a:t>20</a:t>
            </a:r>
            <a:r>
              <a:rPr lang="ko-KR" altLang="en-US"/>
              <a:t>개를 각각 시각화 했을 때 이상치가 나와 제거를 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또한 평점에 박한 유저 </a:t>
            </a:r>
            <a:r>
              <a:rPr lang="en-US" altLang="ko-KR"/>
              <a:t>10</a:t>
            </a:r>
            <a:r>
              <a:rPr lang="ko-KR" altLang="en-US"/>
              <a:t>명과 후한 유저 </a:t>
            </a:r>
            <a:r>
              <a:rPr lang="en-US" altLang="ko-KR"/>
              <a:t>10</a:t>
            </a:r>
            <a:r>
              <a:rPr lang="ko-KR" altLang="en-US"/>
              <a:t>명을 삭제하여 데이터 전처리를 마무리 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 전처리를 마무리 하였지만 </a:t>
            </a:r>
            <a:r>
              <a:rPr lang="en-US" altLang="ko-KR"/>
              <a:t>5</a:t>
            </a:r>
            <a:r>
              <a:rPr lang="ko-KR" altLang="en-US"/>
              <a:t>점에 몰린 편향은 완전히 해소가 되지 않았다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75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FCFA2-0056-25FF-E2BB-D769FEE3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43FE4-BA48-4EB0-2BE0-F96A5FA2D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28BA5-69F0-F866-D5D8-7FBCACBB8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A005BF-ED42-F3AA-F984-29B054584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624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F7229-2C06-00BD-52A1-765A39D5F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A7632D-3203-2EC9-18E4-23AE6E6B2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A642F9-69C4-9536-3846-FDB5D47FC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7A72A-B07A-4A6E-0887-C6126A417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28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E0C72-3CC3-E2E8-9D89-56EEAAAF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FE7188-3402-0C80-7469-8F1FE2415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15F5C7-C578-0469-26AF-550CD4689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A8BC41-6065-6858-BBD9-3D1E6D513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CC73D-D7EB-358E-0621-C1E390B1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8CBBE8-7DD6-5583-3C81-7FA726F79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6117AE-739E-2528-2702-0248C55E0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3880F-F19D-5C53-0764-E674EC76E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0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80A5-5BF3-DEF1-E3D1-E9E928F4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044546-5F78-FD99-2493-406F532D7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74EC23-8C7D-38C1-E173-4D6AE6626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F6407-26D8-BCD0-5DAB-98DDC7C8C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340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ko-KR" altLang="en-US" smtClean="0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5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매체별 독서율을 확인한 결과</a:t>
            </a:r>
            <a:r>
              <a:rPr lang="en-US" altLang="ko-KR"/>
              <a:t>, </a:t>
            </a:r>
            <a:r>
              <a:rPr lang="ko-KR" altLang="en-US"/>
              <a:t>전자책이 약간 증가하였지만 대체적으로 감소하는 것을 확인 하였으며 </a:t>
            </a:r>
          </a:p>
          <a:p>
            <a:pPr lvl="0">
              <a:defRPr/>
            </a:pPr>
            <a:r>
              <a:rPr lang="ko-KR" altLang="en-US"/>
              <a:t>연령별 독서율을 확인한 결과</a:t>
            </a:r>
            <a:r>
              <a:rPr lang="en-US" altLang="ko-KR"/>
              <a:t>,</a:t>
            </a:r>
            <a:r>
              <a:rPr lang="ko-KR" altLang="en-US" baseline="0"/>
              <a:t> 해가 지날 수록 독서율이 떨어지는 것이 확인 됨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</a:t>
            </a:r>
            <a:r>
              <a:rPr lang="en-US" altLang="ko-KR" baseline="0" dirty="0"/>
              <a:t> </a:t>
            </a:r>
            <a:r>
              <a:rPr lang="ko-KR" altLang="en-US" baseline="0" dirty="0"/>
              <a:t>높은 요인 두개를 비교 </a:t>
            </a:r>
            <a:r>
              <a:rPr lang="ko-KR" altLang="en-US" baseline="0" dirty="0" err="1"/>
              <a:t>했을때</a:t>
            </a:r>
            <a:r>
              <a:rPr lang="ko-KR" altLang="en-US" baseline="0" dirty="0"/>
              <a:t> 시간이 없다는 물리적인 요인은 차치하고 보면 다른 매체를 이용했다가 높은 것을 알 수 있다 </a:t>
            </a:r>
            <a:r>
              <a:rPr lang="ko-KR" altLang="en-US" dirty="0"/>
              <a:t>여기서 우린 책 이외의 매체를 </a:t>
            </a:r>
            <a:r>
              <a:rPr lang="ko-KR" altLang="en-US" dirty="0" err="1"/>
              <a:t>이용해서에</a:t>
            </a:r>
            <a:r>
              <a:rPr lang="ko-KR" altLang="en-US" dirty="0"/>
              <a:t>  집중했다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여가활동 분포를 확인 하였을 때 </a:t>
            </a:r>
            <a:r>
              <a:rPr lang="ko-KR" altLang="en-US" dirty="0" err="1"/>
              <a:t>영상시청이</a:t>
            </a:r>
            <a:r>
              <a:rPr lang="ko-KR" altLang="en-US" dirty="0"/>
              <a:t> 월등히 높은 것으로 확인 되었고 그 뒤를 컴퓨터나 인터넷</a:t>
            </a:r>
            <a:r>
              <a:rPr lang="en-US" altLang="ko-KR" dirty="0"/>
              <a:t>,</a:t>
            </a:r>
            <a:r>
              <a:rPr lang="ko-KR" altLang="en-US" dirty="0"/>
              <a:t> 집 주변 산책이 순차적으로 높은 것이 확인 되었다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독서율이</a:t>
            </a:r>
            <a:r>
              <a:rPr lang="ko-KR" altLang="en-US" dirty="0"/>
              <a:t> 떨어지는 다른 이유가 또 뭐가 있을까 생각했을 때 책 출판량이나 전국 도서관 수와 연관이 있을까</a:t>
            </a:r>
            <a:r>
              <a:rPr lang="en-US" altLang="ko-KR" dirty="0"/>
              <a:t>?</a:t>
            </a:r>
            <a:r>
              <a:rPr lang="ko-KR" altLang="en-US" dirty="0"/>
              <a:t>라는 생각에</a:t>
            </a:r>
          </a:p>
          <a:p>
            <a:pPr lvl="0">
              <a:defRPr/>
            </a:pPr>
            <a:r>
              <a:rPr lang="ko-KR" altLang="en-US" dirty="0"/>
              <a:t>출판량과 도서관 </a:t>
            </a:r>
            <a:r>
              <a:rPr lang="ko-KR" altLang="en-US" dirty="0" err="1"/>
              <a:t>개수현황을</a:t>
            </a:r>
            <a:r>
              <a:rPr lang="ko-KR" altLang="en-US" dirty="0"/>
              <a:t> 그래프로 </a:t>
            </a:r>
            <a:r>
              <a:rPr lang="ko-KR" altLang="en-US" dirty="0" err="1"/>
              <a:t>나타났을때</a:t>
            </a:r>
            <a:endParaRPr lang="ko-KR" altLang="en-US" dirty="0"/>
          </a:p>
          <a:p>
            <a:pPr lvl="0">
              <a:defRPr/>
            </a:pPr>
            <a:r>
              <a:rPr lang="ko-KR" altLang="en-US" dirty="0"/>
              <a:t>출판량은 일정하게 출판 되는 것이 확인 되었고 도서관 개수는 매년 조금씩 증가하는 것으로 보아</a:t>
            </a:r>
          </a:p>
          <a:p>
            <a:pPr lvl="0">
              <a:defRPr/>
            </a:pPr>
            <a:r>
              <a:rPr lang="ko-KR" altLang="en-US" dirty="0"/>
              <a:t>감소하는 </a:t>
            </a:r>
            <a:r>
              <a:rPr lang="ko-KR" altLang="en-US" dirty="0" err="1"/>
              <a:t>독서율과</a:t>
            </a:r>
            <a:r>
              <a:rPr lang="ko-KR" altLang="en-US" dirty="0"/>
              <a:t> 출판량</a:t>
            </a:r>
            <a:r>
              <a:rPr lang="en-US" altLang="ko-KR" dirty="0"/>
              <a:t>,</a:t>
            </a:r>
            <a:r>
              <a:rPr lang="ko-KR" altLang="en-US" dirty="0"/>
              <a:t> 도서관 개수는 상관이 없는 것으로 확인 되었다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차이점 수정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51F4F-7CB6-FE32-11D5-50B4E0474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03ED98-8B17-8B3E-FC25-11B4A705EC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DFAAF0-C9F2-99E7-F809-26DAA176A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차이점 수정 필요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1C4B8C-F762-8C65-FDA1-4D6D5ADD6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FB2455D-41DB-448B-8B90-18C7793410C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144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6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21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1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96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087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0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4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9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7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2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C219-446D-4070-B928-820216C84D76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0406F-1489-4AE2-9C9C-B11E493BA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0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orea.kr/news/policyNewsView.do?newsId=148928309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0"/>
              <a:ext cx="6825600" cy="6857999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 rot="600000">
            <a:off x="-322383" y="2339292"/>
            <a:ext cx="9144000" cy="2387600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Book</a:t>
            </a:r>
            <a:br>
              <a:rPr lang="en-US" altLang="ko-KR" dirty="0">
                <a:solidFill>
                  <a:schemeClr val="bg1"/>
                </a:solidFill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Byte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990933" y="5712121"/>
            <a:ext cx="9144000" cy="233941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S.Y.N.E.R.G.Y</a:t>
            </a:r>
          </a:p>
          <a:p>
            <a:pPr lvl="0">
              <a:defRPr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고순명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이윤성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정수영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접근성이 문제일까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838200" y="1604883"/>
            <a:ext cx="10515600" cy="3324565"/>
          </a:xfrm>
        </p:spPr>
        <p:txBody>
          <a:bodyPr>
            <a:normAutofit/>
          </a:bodyPr>
          <a:lstStyle/>
          <a:p>
            <a:pPr lvl="0">
              <a:buFont typeface="Wingdings"/>
              <a:buChar char="Ø"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buFont typeface="Wingdings"/>
              <a:buChar char="Ø"/>
              <a:defRPr/>
            </a:pPr>
            <a:endParaRPr lang="ko-KR" altLang="en-US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9556" y="3670126"/>
            <a:ext cx="266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75" y="1604883"/>
            <a:ext cx="4712424" cy="3534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1938" y="5444493"/>
            <a:ext cx="9607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접근성이 문제라고 하기에는 전자책의 수요는 증가 중이고 독서 구독형 서비스는 </a:t>
            </a:r>
            <a:endParaRPr lang="en-US" altLang="ko-KR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defRPr/>
            </a:pP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서비스 시작 </a:t>
            </a:r>
            <a:r>
              <a:rPr lang="en-US" altLang="ko-KR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7</a:t>
            </a: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년 만에 주가수익비율이 </a:t>
            </a:r>
            <a:r>
              <a:rPr lang="en-US" altLang="ko-KR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7.8</a:t>
            </a: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배나 올랐다</a:t>
            </a:r>
            <a:r>
              <a:rPr lang="en-US" altLang="ko-KR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.</a:t>
            </a: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</a:p>
        </p:txBody>
      </p:sp>
      <p:pic>
        <p:nvPicPr>
          <p:cNvPr id="10" name="그림 9" descr="텍스트, 가구, 테이블, 의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09DBA5-BEC4-54AC-288D-7510C748F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0331"/>
            <a:ext cx="4627418" cy="3534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80B66-F8C5-E37D-2477-F31E5710C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0B75D3-81B0-3333-95B6-0275C5768938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102E92-0B08-4C43-B0CF-769658562AB6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ED0784-45A3-0FC0-EB9A-F4DF7671B942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F4FBB0-10CA-D686-7B8E-64DE8B29A1EF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8A4D74-85E3-2066-6518-06D845510680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F8D17D-9632-6609-85B1-3142B2F4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</a:t>
            </a:r>
          </a:p>
        </p:txBody>
      </p:sp>
      <p:pic>
        <p:nvPicPr>
          <p:cNvPr id="4" name="그림 3" descr="실내, 벽, 가구, 소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121BA2-372E-EA9C-4BC4-B063DE28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3634"/>
            <a:ext cx="3982278" cy="2917923"/>
          </a:xfrm>
          <a:prstGeom prst="rect">
            <a:avLst/>
          </a:prstGeom>
        </p:spPr>
      </p:pic>
      <p:pic>
        <p:nvPicPr>
          <p:cNvPr id="10" name="그림 9" descr="커피잔, 책, 텍스트, 머그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E7B304-1D26-9561-1A21-3CC64C6F4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37" y="1523634"/>
            <a:ext cx="4381500" cy="29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827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9B00D-3508-55CF-01C4-8D04999E2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788F6C4-A5BB-0219-1E03-E4A0D6E03D5E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9D7C9D6-51BD-FEFB-7A4B-0DA784532ACA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69488D-2D8A-8D3A-4F8F-8258B9DC3C56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DD6448-6BFD-B098-85D2-1424E03DAD87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07C176F-96A5-C94D-3F9E-27D54450D8D3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964A9AD-6330-5B0E-852E-248C43C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차이점</a:t>
            </a:r>
          </a:p>
        </p:txBody>
      </p:sp>
      <p:pic>
        <p:nvPicPr>
          <p:cNvPr id="4" name="그림 3" descr="실내, 벽, 가구, 소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BFF6C0-3185-EE32-66DE-48950470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3634"/>
            <a:ext cx="3982278" cy="2917923"/>
          </a:xfrm>
          <a:prstGeom prst="rect">
            <a:avLst/>
          </a:prstGeom>
        </p:spPr>
      </p:pic>
      <p:pic>
        <p:nvPicPr>
          <p:cNvPr id="10" name="그림 9" descr="커피잔, 책, 텍스트, 머그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AC44A1-7C12-334C-F535-309A9EB17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37" y="1523634"/>
            <a:ext cx="4381500" cy="2970395"/>
          </a:xfrm>
          <a:prstGeom prst="rect">
            <a:avLst/>
          </a:prstGeom>
        </p:spPr>
      </p:pic>
      <p:pic>
        <p:nvPicPr>
          <p:cNvPr id="9" name="그림 8" descr="텍스트, 스크린샷, 콜라주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EE5323-F9C4-A048-8A5E-C6BC34C0D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7" y="2275051"/>
            <a:ext cx="3075300" cy="2492001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C0BE0B-D855-AB6B-DFEE-5358769A5A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1" y="3886437"/>
            <a:ext cx="3455831" cy="224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68E894-FD61-DCE7-E545-E425C12B3F44}"/>
              </a:ext>
            </a:extLst>
          </p:cNvPr>
          <p:cNvSpPr txBox="1"/>
          <p:nvPr/>
        </p:nvSpPr>
        <p:spPr>
          <a:xfrm>
            <a:off x="2678103" y="5600066"/>
            <a:ext cx="53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개인화 추천 시스템의 부재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pic>
        <p:nvPicPr>
          <p:cNvPr id="16" name="그림 15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93BBE4-F10E-BE6E-C958-A98B300261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97" y="638157"/>
            <a:ext cx="4261007" cy="2563919"/>
          </a:xfrm>
          <a:prstGeom prst="rect">
            <a:avLst/>
          </a:prstGeom>
        </p:spPr>
      </p:pic>
      <p:pic>
        <p:nvPicPr>
          <p:cNvPr id="18" name="그림 17" descr="텍스트, 스크린샷, 메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32C742-87E1-B686-E4C9-8453823B08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49" y="2796725"/>
            <a:ext cx="3707351" cy="24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949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887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06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25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-285689" y="98613"/>
            <a:ext cx="6239435" cy="68579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 rot="600000">
            <a:off x="-3040360" y="2333811"/>
            <a:ext cx="9235443" cy="2387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Book</a:t>
            </a:r>
            <a:br>
              <a:rPr lang="en-US" altLang="ko-KR" sz="4800" dirty="0">
                <a:solidFill>
                  <a:schemeClr val="bg1"/>
                </a:solidFill>
                <a:ea typeface="맑은 고딕" panose="020B0503020000020004" pitchFamily="50" charset="-127"/>
              </a:rPr>
            </a:br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Byte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/>
          <p:cNvSpPr txBox="1"/>
          <p:nvPr/>
        </p:nvSpPr>
        <p:spPr>
          <a:xfrm>
            <a:off x="5880568" y="884331"/>
            <a:ext cx="5684264" cy="55131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22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defRPr/>
            </a:pP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CHAPTER2 . 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데이터 전처리 및 분석</a:t>
            </a:r>
          </a:p>
          <a:p>
            <a:pPr lvl="0">
              <a:defRPr/>
            </a:pPr>
            <a:endParaRPr lang="ko-KR" altLang="en-US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추천 시스템에 대해</a:t>
            </a:r>
            <a:endParaRPr lang="en-US" altLang="ko-KR" sz="2200" b="1" dirty="0">
              <a:solidFill>
                <a:srgbClr val="000000"/>
              </a:solidFill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데이터 수집 및 전처리</a:t>
            </a:r>
            <a:endParaRPr lang="en-US" altLang="ko-KR" sz="2200" b="1" dirty="0">
              <a:solidFill>
                <a:srgbClr val="000000"/>
              </a:solidFill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훈련 데이터 분석</a:t>
            </a:r>
            <a:endParaRPr lang="ko-KR" altLang="en-US" sz="22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추천시스템이란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5"/>
          <p:cNvSpPr>
            <a:spLocks noGrp="1"/>
          </p:cNvSpPr>
          <p:nvPr>
            <p:ph sz="quarter" idx="4"/>
          </p:nvPr>
        </p:nvSpPr>
        <p:spPr>
          <a:xfrm>
            <a:off x="839788" y="1779104"/>
            <a:ext cx="9775203" cy="4184374"/>
          </a:xfrm>
        </p:spPr>
        <p:txBody>
          <a:bodyPr>
            <a:noAutofit/>
          </a:bodyPr>
          <a:lstStyle/>
          <a:p>
            <a:pPr marL="0" lvl="0" indent="0">
              <a:buNone/>
              <a:defRPr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추천시스템은 정보 필터링 기술의 일종으로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사용자가 관심을 가질만한 정보를 추천하는 것이다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>
              <a:buNone/>
              <a:defRPr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buNone/>
              <a:defRPr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시스템은 일반적으로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Collaborative filtering(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협업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content-based filtering(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방식을 통해 추천 목록을 만든다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>
              <a:buNone/>
              <a:defRPr/>
            </a:pP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기반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비슷한 고객들이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아이템을 소비했다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 기반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상품을 구매한 사용자는 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B, C, 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구매했다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하이브리드 방식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협업과 콘텐츠를 결합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텍스트, 인간의 얼굴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63D41E-D149-0C82-AD65-1CCE0EB13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38" y="3629621"/>
            <a:ext cx="5143158" cy="27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4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SVD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5"/>
          <p:cNvSpPr>
            <a:spLocks noGrp="1"/>
          </p:cNvSpPr>
          <p:nvPr>
            <p:ph sz="quarter" idx="4"/>
          </p:nvPr>
        </p:nvSpPr>
        <p:spPr>
          <a:xfrm>
            <a:off x="878613" y="1561489"/>
            <a:ext cx="9572971" cy="416887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잠재 요인 기반 협업 필터링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(Latent Factor-based Collaborative Filtering)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기법이다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필터링에는 크게 두 가지 방식이 있다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메모리 기반 협업 필터링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(Memory-based Collaborative Filtering)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유저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 또는 아이템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 간 유사도를 계산하여 추천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KNN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CF)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기반 협업 필터링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(Model-based Collaborative Filtering)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기계학습이나 수학적 모델을 학습하여 추천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SVD, SVD++, NMF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특이값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(Singular Value Decomposition)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를 기반으로 한 행렬 분해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(Matrix Factorization)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기법이다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대표적으로 신규 사용자나 신규 아이템의 경우 학습된 잠재 요인 값이 없기 때문에 추천을 잘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할수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없다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91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시스템을 활용중인 기업들</a:t>
            </a:r>
          </a:p>
        </p:txBody>
      </p:sp>
      <p:pic>
        <p:nvPicPr>
          <p:cNvPr id="11" name="그림 10" descr="텍스트, 스크린샷, 폰트, 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D9E0B3-F5DA-19B5-13F7-2E4F8AB4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06" y="1943513"/>
            <a:ext cx="7250263" cy="29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시스템을 활용중인 기업들</a:t>
            </a:r>
          </a:p>
        </p:txBody>
      </p:sp>
      <p:pic>
        <p:nvPicPr>
          <p:cNvPr id="11" name="그림 10" descr="텍스트, 스크린샷, 폰트, 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D9E0B3-F5DA-19B5-13F7-2E4F8AB4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06" y="1943513"/>
            <a:ext cx="7250263" cy="2970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26" y="1782619"/>
            <a:ext cx="5460286" cy="41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8006B0-3F0A-B36A-C04C-85BC99079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9EDFC7-08A9-50CA-DE34-C707EE45FB04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62DE4-7237-C897-3395-EDF266E16B81}"/>
                </a:ext>
              </a:extLst>
            </p:cNvPr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761E42-4778-62F5-DF39-6154D5A31807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257958-A035-E33F-D92E-7B9C705994A2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4AA92D-1151-BA2E-8912-C79498E6E33C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D88883A-9604-4307-A9A3-DAE44891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 이유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B310189-42A1-5134-DA2B-2A2B70AA2FCE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839788" y="1902005"/>
            <a:ext cx="887074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협업 필터링 알고리즘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간단하게 사용할 수 있음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알고리즘 제공 (SVD,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KNNBasic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SVD++, NMF 등)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교차검증, RMSE 평가 등 내장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데이터셋 지원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튜닝 가능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잠재요인 수 등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사용성과 성능이 뛰어나서 추천 시스템 입문 및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baseline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모델로 널리 사용됨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8015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8006B0-3F0A-B36A-C04C-85BC99079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9EDFC7-08A9-50CA-DE34-C707EE45FB04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62DE4-7237-C897-3395-EDF266E16B81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761E42-4778-62F5-DF39-6154D5A31807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257958-A035-E33F-D92E-7B9C705994A2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4AA92D-1151-BA2E-8912-C79498E6E33C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D88883A-9604-4307-A9A3-DAE44891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SVD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작동 원리</a:t>
            </a:r>
          </a:p>
        </p:txBody>
      </p:sp>
      <p:pic>
        <p:nvPicPr>
          <p:cNvPr id="9" name="내용 개체 틀 3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830CAE-3448-6528-72AB-E9389C5757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10" y="1454206"/>
            <a:ext cx="8062762" cy="4394802"/>
          </a:xfrm>
        </p:spPr>
      </p:pic>
      <p:sp>
        <p:nvSpPr>
          <p:cNvPr id="3" name="TextBox 2"/>
          <p:cNvSpPr txBox="1"/>
          <p:nvPr/>
        </p:nvSpPr>
        <p:spPr>
          <a:xfrm>
            <a:off x="2349062" y="5990897"/>
            <a:ext cx="567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우리에게 필요한 데이터 </a:t>
            </a:r>
            <a:r>
              <a:rPr lang="en-US" altLang="ko-KR" dirty="0"/>
              <a:t>: </a:t>
            </a:r>
            <a:r>
              <a:rPr lang="en-US" altLang="ko-KR" dirty="0" err="1"/>
              <a:t>user_id</a:t>
            </a:r>
            <a:r>
              <a:rPr lang="en-US" altLang="ko-KR" dirty="0"/>
              <a:t>, </a:t>
            </a:r>
            <a:r>
              <a:rPr lang="en-US" altLang="ko-KR" dirty="0" err="1"/>
              <a:t>isbn</a:t>
            </a:r>
            <a:r>
              <a:rPr lang="en-US" altLang="ko-KR" dirty="0"/>
              <a:t>, rating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28149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887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06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25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-285689" y="98613"/>
            <a:ext cx="6239435" cy="68579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 rot="600000">
            <a:off x="-3073592" y="2752492"/>
            <a:ext cx="9235443" cy="2387600"/>
          </a:xfrm>
        </p:spPr>
        <p:txBody>
          <a:bodyPr anchor="ctr" anchorCtr="0">
            <a:norm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</p:txBody>
      </p:sp>
      <p:sp>
        <p:nvSpPr>
          <p:cNvPr id="14" name="내용 개체 틀 2"/>
          <p:cNvSpPr txBox="1"/>
          <p:nvPr/>
        </p:nvSpPr>
        <p:spPr>
          <a:xfrm>
            <a:off x="5920737" y="1378935"/>
            <a:ext cx="4677609" cy="506309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914400" rtl="0" eaLnBrk="1" latinLnBrk="1" hangingPunct="1">
              <a:lnSpc>
                <a:spcPct val="24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200" b="1" i="0" u="none" strike="noStrike" kern="1200" cap="none" spc="0" normalizeH="0" baseline="0" dirty="0">
                <a:solidFill>
                  <a:schemeClr val="tx1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CHAPTER 1. </a:t>
            </a:r>
            <a:r>
              <a:rPr kumimoji="0" lang="ko-KR" altLang="en-US" sz="2200" b="1" i="0" u="none" strike="noStrike" kern="1200" cap="none" spc="0" normalizeH="0" baseline="0" dirty="0">
                <a:solidFill>
                  <a:schemeClr val="tx1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프로젝트 </a:t>
            </a:r>
            <a:r>
              <a:rPr lang="ko-KR" altLang="en-US" sz="2200" b="1" dirty="0">
                <a:solidFill>
                  <a:schemeClr val="tx1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개요</a:t>
            </a:r>
          </a:p>
          <a:p>
            <a:pPr marL="0" lvl="0" indent="0" algn="l" defTabSz="914400" rtl="0" eaLnBrk="1" latinLnBrk="1" hangingPunct="1">
              <a:lnSpc>
                <a:spcPct val="24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200" b="1" dirty="0">
                <a:solidFill>
                  <a:schemeClr val="tx1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CHAPTER 2. </a:t>
            </a:r>
            <a:r>
              <a:rPr lang="ko-KR" altLang="en-US" sz="2200" b="1" dirty="0">
                <a:solidFill>
                  <a:schemeClr val="tx1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데이터 처리 및 분석</a:t>
            </a:r>
          </a:p>
          <a:p>
            <a:pPr marL="0" lvl="0" indent="0" algn="l" defTabSz="914400" rtl="0" eaLnBrk="1" latinLnBrk="1" hangingPunct="1">
              <a:lnSpc>
                <a:spcPct val="24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200" b="1" dirty="0">
                <a:solidFill>
                  <a:schemeClr val="tx1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CHAPTER 3. </a:t>
            </a:r>
            <a:r>
              <a:rPr lang="ko-KR" altLang="en-US" sz="2200" b="1" dirty="0">
                <a:solidFill>
                  <a:schemeClr val="tx1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서비스 계획 및 확장성</a:t>
            </a:r>
          </a:p>
          <a:p>
            <a:pPr marL="0" lvl="0" indent="0" algn="l" defTabSz="914400" rtl="0" eaLnBrk="1" latinLnBrk="1" hangingPunct="1">
              <a:lnSpc>
                <a:spcPct val="24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200" b="1" dirty="0">
                <a:solidFill>
                  <a:schemeClr val="tx1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CHAPTER 4. </a:t>
            </a:r>
            <a:r>
              <a:rPr lang="ko-KR" altLang="en-US" sz="2200" b="1" dirty="0">
                <a:solidFill>
                  <a:schemeClr val="tx1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마무리</a:t>
            </a:r>
            <a:endParaRPr lang="en-US" altLang="ko-KR" sz="2200" b="1" dirty="0">
              <a:solidFill>
                <a:srgbClr val="000000"/>
              </a:solidFill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알라딘 홈페이지 데이터 수집</a:t>
            </a:r>
          </a:p>
        </p:txBody>
      </p:sp>
      <p:sp>
        <p:nvSpPr>
          <p:cNvPr id="19" name="내용 개체 틀 5"/>
          <p:cNvSpPr>
            <a:spLocks noGrp="1"/>
          </p:cNvSpPr>
          <p:nvPr>
            <p:ph sz="quarter" idx="4"/>
          </p:nvPr>
        </p:nvSpPr>
        <p:spPr>
          <a:xfrm>
            <a:off x="362301" y="5521515"/>
            <a:ext cx="5183188" cy="1178223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책제목</a:t>
            </a:r>
            <a:r>
              <a:rPr lang="en-US" altLang="ko-KR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ISBN, </a:t>
            </a:r>
            <a:r>
              <a:rPr lang="en-US" altLang="ko-KR" sz="16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ItemID</a:t>
            </a:r>
            <a:r>
              <a:rPr lang="en-US" altLang="ko-KR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</a:t>
            </a:r>
            <a:r>
              <a:rPr lang="ko-KR" altLang="en-US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저자</a:t>
            </a:r>
          </a:p>
          <a:p>
            <a:pPr marL="0" lvl="0" indent="0">
              <a:buNone/>
              <a:defRPr/>
            </a:pPr>
            <a:r>
              <a:rPr lang="ko-KR" altLang="en-US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출판사</a:t>
            </a:r>
            <a:r>
              <a:rPr lang="en-US" altLang="ko-KR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</a:t>
            </a:r>
            <a:r>
              <a:rPr lang="ko-KR" altLang="en-US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정가</a:t>
            </a:r>
            <a:r>
              <a:rPr lang="en-US" altLang="ko-KR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</a:t>
            </a:r>
            <a:r>
              <a:rPr lang="ko-KR" altLang="en-US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판매가</a:t>
            </a:r>
            <a:r>
              <a:rPr lang="en-US" altLang="ko-KR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</a:t>
            </a:r>
            <a:r>
              <a:rPr lang="ko-KR" altLang="en-US" sz="16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카테고리 데이터 수집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7704" y="1982201"/>
            <a:ext cx="5045035" cy="33586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73775" y="1690688"/>
            <a:ext cx="4648692" cy="2432389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tretch>
            <a:fillRect/>
          </a:stretch>
        </p:blipFill>
        <p:spPr>
          <a:xfrm>
            <a:off x="6073775" y="4140671"/>
            <a:ext cx="4634284" cy="155579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-11430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상세페이지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5"/>
          <p:cNvSpPr>
            <a:spLocks noGrp="1"/>
          </p:cNvSpPr>
          <p:nvPr>
            <p:ph sz="quarter" idx="4"/>
          </p:nvPr>
        </p:nvSpPr>
        <p:spPr>
          <a:xfrm>
            <a:off x="5574322" y="6044112"/>
            <a:ext cx="7394331" cy="654519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  <a:defRPr/>
            </a:pP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상세페이지 </a:t>
            </a:r>
            <a:r>
              <a:rPr lang="ko-KR" altLang="en-US" sz="18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크롤링을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통해</a:t>
            </a:r>
          </a:p>
          <a:p>
            <a:pPr marL="0" lvl="0" indent="0">
              <a:buNone/>
              <a:defRPr/>
            </a:pPr>
            <a:r>
              <a:rPr lang="en-US" altLang="ko-KR" sz="18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User_ID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ISBN, 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평점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리뷰를 수집하여 훈련 데이터 생성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788" y="1833854"/>
            <a:ext cx="3399301" cy="24323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5649" y="4266242"/>
            <a:ext cx="3399301" cy="24323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97937" y="1833415"/>
            <a:ext cx="4307652" cy="18011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429000"/>
            <a:ext cx="4511957" cy="1924967"/>
          </a:xfrm>
          <a:prstGeom prst="rect">
            <a:avLst/>
          </a:prstGeom>
        </p:spPr>
      </p:pic>
      <p:cxnSp>
        <p:nvCxnSpPr>
          <p:cNvPr id="20" name="화살표 19"/>
          <p:cNvCxnSpPr>
            <a:stCxn id="13" idx="3"/>
            <a:endCxn id="17" idx="1"/>
          </p:cNvCxnSpPr>
          <p:nvPr/>
        </p:nvCxnSpPr>
        <p:spPr>
          <a:xfrm flipV="1">
            <a:off x="4224950" y="4391483"/>
            <a:ext cx="1871050" cy="1090953"/>
          </a:xfrm>
          <a:prstGeom prst="straightConnector1">
            <a:avLst/>
          </a:prstGeom>
          <a:ln w="88900">
            <a:solidFill>
              <a:srgbClr val="1D1E42">
                <a:alpha val="77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9" name="내용 개체 틀 5"/>
          <p:cNvSpPr>
            <a:spLocks noGrp="1"/>
          </p:cNvSpPr>
          <p:nvPr>
            <p:ph sz="quarter" idx="4"/>
          </p:nvPr>
        </p:nvSpPr>
        <p:spPr>
          <a:xfrm>
            <a:off x="6453711" y="5078351"/>
            <a:ext cx="5183188" cy="979549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중복 제거와 공백 제거</a:t>
            </a:r>
          </a:p>
          <a:p>
            <a:pPr marL="0" lvl="0" indent="0">
              <a:buNone/>
              <a:defRPr/>
            </a:pP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ISBN 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기준으로 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merge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0425" y="1933575"/>
            <a:ext cx="26468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관련 </a:t>
            </a:r>
            <a:r>
              <a:rPr lang="en-US" altLang="ko-KR"/>
              <a:t>3</a:t>
            </a:r>
            <a:r>
              <a:rPr lang="ko-KR" altLang="en-US"/>
              <a:t>개 </a:t>
            </a:r>
            <a:r>
              <a:rPr lang="en-US" altLang="ko-KR"/>
              <a:t>+ </a:t>
            </a:r>
            <a:r>
              <a:rPr lang="ko-KR" altLang="en-US"/>
              <a:t>결과물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1712" y="1933574"/>
            <a:ext cx="4201412" cy="42864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6085" y="412352"/>
            <a:ext cx="4573663" cy="4459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</a:t>
            </a: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시각화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2586" y="2230962"/>
            <a:ext cx="4868260" cy="29652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94913" y="2230962"/>
            <a:ext cx="3953721" cy="2965291"/>
          </a:xfrm>
          <a:prstGeom prst="rect">
            <a:avLst/>
          </a:prstGeom>
        </p:spPr>
      </p:pic>
      <p:sp>
        <p:nvSpPr>
          <p:cNvPr id="17" name="내용 개체 틀 5"/>
          <p:cNvSpPr>
            <a:spLocks noGrp="1"/>
          </p:cNvSpPr>
          <p:nvPr>
            <p:ph sz="quarter" idx="4"/>
          </p:nvPr>
        </p:nvSpPr>
        <p:spPr>
          <a:xfrm>
            <a:off x="2413266" y="5630172"/>
            <a:ext cx="2344897" cy="528736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장르별 도서 수</a:t>
            </a:r>
            <a:endParaRPr lang="en-US" altLang="ko-KR" sz="24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  <p:sp>
        <p:nvSpPr>
          <p:cNvPr id="18" name="내용 개체 틀 5"/>
          <p:cNvSpPr>
            <a:spLocks noGrp="1"/>
          </p:cNvSpPr>
          <p:nvPr>
            <p:ph sz="quarter" idx="4"/>
          </p:nvPr>
        </p:nvSpPr>
        <p:spPr>
          <a:xfrm>
            <a:off x="8107631" y="5630172"/>
            <a:ext cx="2344897" cy="528736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평점 분포</a:t>
            </a:r>
            <a:endParaRPr lang="en-US" altLang="ko-KR" sz="24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1621" y="2230960"/>
            <a:ext cx="4447936" cy="2965291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 rotWithShape="1">
          <a:blip r:embed="rId5"/>
          <a:stretch>
            <a:fillRect/>
          </a:stretch>
        </p:blipFill>
        <p:spPr>
          <a:xfrm>
            <a:off x="5665099" y="2103443"/>
            <a:ext cx="5183188" cy="3220323"/>
          </a:xfrm>
        </p:spPr>
      </p:pic>
      <p:sp>
        <p:nvSpPr>
          <p:cNvPr id="11" name="내용 개체 틀 5"/>
          <p:cNvSpPr>
            <a:spLocks noGrp="1"/>
          </p:cNvSpPr>
          <p:nvPr>
            <p:ph sz="quarter" idx="4"/>
          </p:nvPr>
        </p:nvSpPr>
        <p:spPr>
          <a:xfrm>
            <a:off x="1822139" y="5510099"/>
            <a:ext cx="2344897" cy="528736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장르별 평균 평점</a:t>
            </a:r>
            <a:endParaRPr lang="en-US" altLang="ko-KR" sz="24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  <p:sp>
        <p:nvSpPr>
          <p:cNvPr id="14" name="내용 개체 틀 5"/>
          <p:cNvSpPr>
            <a:spLocks noGrp="1"/>
          </p:cNvSpPr>
          <p:nvPr>
            <p:ph sz="quarter" idx="4"/>
          </p:nvPr>
        </p:nvSpPr>
        <p:spPr>
          <a:xfrm>
            <a:off x="7693840" y="5510099"/>
            <a:ext cx="2344897" cy="528736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24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장르삭제</a:t>
            </a:r>
            <a:endParaRPr lang="en-US" altLang="ko-KR" sz="24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9" name="내용 개체 틀 5"/>
          <p:cNvSpPr>
            <a:spLocks noGrp="1"/>
          </p:cNvSpPr>
          <p:nvPr>
            <p:ph sz="quarter" idx="4"/>
          </p:nvPr>
        </p:nvSpPr>
        <p:spPr>
          <a:xfrm>
            <a:off x="3235900" y="4978297"/>
            <a:ext cx="5183188" cy="1810675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24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댓글</a:t>
            </a:r>
            <a:r>
              <a:rPr lang="en-US" altLang="ko-KR" sz="24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</a:t>
            </a:r>
            <a:r>
              <a:rPr lang="ko-KR" altLang="en-US" sz="24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평점 </a:t>
            </a:r>
            <a:r>
              <a:rPr lang="en-US" altLang="ko-KR" sz="24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5</a:t>
            </a:r>
            <a:r>
              <a:rPr lang="ko-KR" altLang="en-US" sz="24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개 미만 데이터 삭제</a:t>
            </a:r>
            <a:endParaRPr lang="en-US" altLang="ko-KR" sz="24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0425" y="1933575"/>
            <a:ext cx="26468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코드</a:t>
            </a:r>
            <a:r>
              <a:rPr lang="en-US" altLang="ko-KR"/>
              <a:t> </a:t>
            </a:r>
            <a:r>
              <a:rPr lang="ko-KR" altLang="en-US"/>
              <a:t>관련 </a:t>
            </a:r>
            <a:r>
              <a:rPr lang="en-US" altLang="ko-KR"/>
              <a:t>3</a:t>
            </a:r>
            <a:r>
              <a:rPr lang="ko-KR" altLang="en-US"/>
              <a:t>개 </a:t>
            </a:r>
            <a:r>
              <a:rPr lang="en-US" altLang="ko-KR"/>
              <a:t>+ </a:t>
            </a:r>
            <a:r>
              <a:rPr lang="ko-KR" altLang="en-US"/>
              <a:t>결과물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17588" y="1971092"/>
            <a:ext cx="4573663" cy="27268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8283" y="1983228"/>
            <a:ext cx="4567656" cy="2753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9" name="내용 개체 틀 5"/>
          <p:cNvSpPr>
            <a:spLocks noGrp="1"/>
          </p:cNvSpPr>
          <p:nvPr>
            <p:ph sz="quarter" idx="4"/>
          </p:nvPr>
        </p:nvSpPr>
        <p:spPr>
          <a:xfrm>
            <a:off x="7281040" y="5698837"/>
            <a:ext cx="3082161" cy="757380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24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이상치 제거</a:t>
            </a:r>
            <a:endParaRPr lang="en-US" altLang="ko-KR" sz="24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2691" y="1788771"/>
            <a:ext cx="3640424" cy="27303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57732" y="1788771"/>
            <a:ext cx="3638400" cy="2728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49748" y="5162811"/>
            <a:ext cx="5143354" cy="1387457"/>
          </a:xfrm>
          <a:prstGeom prst="rect">
            <a:avLst/>
          </a:prstGeom>
        </p:spPr>
      </p:pic>
      <p:sp>
        <p:nvSpPr>
          <p:cNvPr id="14" name="내용 개체 틀 5"/>
          <p:cNvSpPr>
            <a:spLocks noGrp="1"/>
          </p:cNvSpPr>
          <p:nvPr>
            <p:ph sz="quarter" idx="4"/>
          </p:nvPr>
        </p:nvSpPr>
        <p:spPr>
          <a:xfrm>
            <a:off x="2580841" y="4617172"/>
            <a:ext cx="3402301" cy="497425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댓글 상위 </a:t>
            </a: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20</a:t>
            </a: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명</a:t>
            </a:r>
            <a:endParaRPr lang="en-US" altLang="ko-KR" sz="24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  <p:sp>
        <p:nvSpPr>
          <p:cNvPr id="17" name="내용 개체 틀 5"/>
          <p:cNvSpPr>
            <a:spLocks noGrp="1"/>
          </p:cNvSpPr>
          <p:nvPr>
            <p:ph sz="quarter" idx="4"/>
          </p:nvPr>
        </p:nvSpPr>
        <p:spPr>
          <a:xfrm>
            <a:off x="6665912" y="4592687"/>
            <a:ext cx="5183188" cy="42954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도서 중 댓글 상위 </a:t>
            </a: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20</a:t>
            </a: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85534" y="2010192"/>
            <a:ext cx="7607914" cy="4564748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tretch>
            <a:fillRect/>
          </a:stretch>
        </p:blipFill>
        <p:spPr>
          <a:xfrm>
            <a:off x="91821" y="1904540"/>
            <a:ext cx="4856490" cy="1443072"/>
          </a:xfrm>
        </p:spPr>
      </p:pic>
      <p:sp>
        <p:nvSpPr>
          <p:cNvPr id="12" name="내용 개체 틀 5"/>
          <p:cNvSpPr txBox="1">
            <a:spLocks/>
          </p:cNvSpPr>
          <p:nvPr/>
        </p:nvSpPr>
        <p:spPr>
          <a:xfrm>
            <a:off x="397164" y="3453264"/>
            <a:ext cx="1778936" cy="57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ko-KR" altLang="en-US" sz="24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중심화 진행</a:t>
            </a:r>
            <a:endParaRPr lang="en-US" altLang="ko-KR" sz="24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2252" y="1796041"/>
            <a:ext cx="5566996" cy="2470202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tretch>
            <a:fillRect/>
          </a:stretch>
        </p:blipFill>
        <p:spPr>
          <a:xfrm>
            <a:off x="6533898" y="1175230"/>
            <a:ext cx="4229502" cy="2095508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33898" y="3480911"/>
            <a:ext cx="4230000" cy="18762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92252" y="4266243"/>
            <a:ext cx="5566996" cy="2319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972428"/>
            <a:ext cx="5157787" cy="823912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데이터 시각화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6927" y="4212121"/>
            <a:ext cx="43467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시도를 해봤지만 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점으로 몰린 편향 해소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6283" y="1933575"/>
            <a:ext cx="5852172" cy="43891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62496" y="1212850"/>
            <a:ext cx="2503296" cy="2356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887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06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25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285689" y="98613"/>
            <a:ext cx="6239435" cy="68579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 rot="600000">
            <a:off x="-3040360" y="2333811"/>
            <a:ext cx="9235443" cy="2387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Book</a:t>
            </a:r>
            <a:br>
              <a:rPr lang="en-US" altLang="ko-KR" sz="4800" dirty="0">
                <a:solidFill>
                  <a:schemeClr val="bg1"/>
                </a:solidFill>
                <a:ea typeface="맑은 고딕" panose="020B0503020000020004" pitchFamily="50" charset="-127"/>
              </a:rPr>
            </a:br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Byte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/>
          <p:cNvSpPr txBox="1"/>
          <p:nvPr/>
        </p:nvSpPr>
        <p:spPr>
          <a:xfrm>
            <a:off x="6069105" y="884331"/>
            <a:ext cx="4677609" cy="506309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ko-KR" sz="22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defRPr/>
            </a:pP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CHAPTER1 . 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프로젝트 개요</a:t>
            </a:r>
            <a:endParaRPr lang="ko-KR" altLang="en-US" sz="22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defRPr/>
            </a:pPr>
            <a:endParaRPr lang="ko-KR" altLang="en-US" sz="22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 algn="l"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1. </a:t>
            </a: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프로젝트 소개</a:t>
            </a:r>
          </a:p>
          <a:p>
            <a:pPr lvl="0" algn="l"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2. </a:t>
            </a: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문제 정의</a:t>
            </a:r>
          </a:p>
          <a:p>
            <a:pPr lvl="0" algn="l"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3. </a:t>
            </a: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필요성</a:t>
            </a:r>
          </a:p>
          <a:p>
            <a:pPr lvl="0" algn="l"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4. </a:t>
            </a: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시스템 개요</a:t>
            </a:r>
            <a:endParaRPr lang="en-US" altLang="ko-KR" sz="2200" b="1" dirty="0">
              <a:solidFill>
                <a:srgbClr val="000000"/>
              </a:solidFill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887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06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25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285689" y="98613"/>
            <a:ext cx="6239435" cy="68579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 rot="600000">
            <a:off x="-3040360" y="2333811"/>
            <a:ext cx="9235443" cy="2387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Book</a:t>
            </a:r>
            <a:br>
              <a:rPr lang="en-US" altLang="ko-KR" sz="4800" dirty="0">
                <a:solidFill>
                  <a:schemeClr val="bg1"/>
                </a:solidFill>
                <a:ea typeface="맑은 고딕" panose="020B0503020000020004" pitchFamily="50" charset="-127"/>
              </a:rPr>
            </a:br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Byte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/>
          <p:cNvSpPr txBox="1"/>
          <p:nvPr/>
        </p:nvSpPr>
        <p:spPr>
          <a:xfrm>
            <a:off x="6069106" y="884331"/>
            <a:ext cx="4876800" cy="5303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CHAPTER3 . 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서비스 계획 및 확장성</a:t>
            </a:r>
          </a:p>
          <a:p>
            <a:pPr lvl="0">
              <a:defRPr/>
            </a:pPr>
            <a:endParaRPr lang="en-US" altLang="ko-KR" sz="20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모델 구현</a:t>
            </a: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사용자 </a:t>
            </a:r>
            <a:r>
              <a:rPr lang="en-US" altLang="ko-KR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UX </a:t>
            </a: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흐름</a:t>
            </a: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데모 및 적용 사례</a:t>
            </a: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비즈니스 </a:t>
            </a:r>
            <a:r>
              <a:rPr lang="en-US" altLang="ko-KR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/ </a:t>
            </a: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서비스 응용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구현</a:t>
            </a:r>
          </a:p>
        </p:txBody>
      </p:sp>
      <p:pic>
        <p:nvPicPr>
          <p:cNvPr id="23" name="그림 22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1CAAA8-930C-B973-A425-C604EDEE1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6160"/>
            <a:ext cx="7496175" cy="1000125"/>
          </a:xfrm>
          <a:prstGeom prst="rect">
            <a:avLst/>
          </a:prstGeom>
        </p:spPr>
      </p:pic>
      <p:pic>
        <p:nvPicPr>
          <p:cNvPr id="25" name="그림 24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0AB2D3-34D0-2166-4F2D-D0043C1B0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7877"/>
            <a:ext cx="6162675" cy="1590675"/>
          </a:xfrm>
          <a:prstGeom prst="rect">
            <a:avLst/>
          </a:prstGeom>
        </p:spPr>
      </p:pic>
      <p:pic>
        <p:nvPicPr>
          <p:cNvPr id="26" name="그림 25" descr="텍스트, 스크린샷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AD6BCE-1CE3-9414-7AC8-A0BE9B501D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201" y="2863440"/>
            <a:ext cx="7403370" cy="36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CF9D8A-74F5-D4E2-AA1B-4F1E111D4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C2BF9A-4311-AAC7-71BD-8E224FC86D9A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591DBB-B1E5-EEEF-797A-60A90314A6D2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A71E761-7478-89BD-8A1D-69D4B252F22E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481503-E478-460E-E9F8-DF0494210597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C01DA1-D642-D8FC-8936-73C6140230DA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8E61311-858E-22A8-F067-B201862E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구현</a:t>
            </a:r>
          </a:p>
        </p:txBody>
      </p:sp>
      <p:pic>
        <p:nvPicPr>
          <p:cNvPr id="21" name="그림 2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7A771C-4B4A-12A7-E4AD-BA46C884B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9" y="2164625"/>
            <a:ext cx="5680755" cy="3286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0ECF3F-DEC8-685C-2732-AA96A50CFD45}"/>
              </a:ext>
            </a:extLst>
          </p:cNvPr>
          <p:cNvSpPr txBox="1"/>
          <p:nvPr/>
        </p:nvSpPr>
        <p:spPr>
          <a:xfrm>
            <a:off x="6452297" y="2789192"/>
            <a:ext cx="46348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샘플링의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RMSE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가장 낮아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평균제곱근오차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예측값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실제값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차이가 가장 낮다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오버샘플링을 사용하기로 결정</a:t>
            </a:r>
          </a:p>
          <a:p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44530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85F2E-32ED-608D-463C-C3C70B013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AE5BBC-3E44-66DE-23FA-95C83F357A5D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866BDC-06B6-2FC1-D9DD-3E4C1C97A01B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FD6EE0-FEC7-20FA-36B3-55CC38750744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9893A-375D-82B9-3B6E-A77A6CF4B0FA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C6390E-DD4C-F0B8-8058-CB4CEFE88BC3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5934A8C-68A5-D33B-5440-E944E71C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11BE7-9565-7787-E53F-7C280F30AB21}"/>
              </a:ext>
            </a:extLst>
          </p:cNvPr>
          <p:cNvSpPr txBox="1"/>
          <p:nvPr/>
        </p:nvSpPr>
        <p:spPr>
          <a:xfrm>
            <a:off x="6097588" y="1809016"/>
            <a:ext cx="52185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찾아준다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n_epochs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수   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lr_all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학습률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reg_all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규제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 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n_factors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잠재적요인</a:t>
            </a:r>
          </a:p>
        </p:txBody>
      </p:sp>
      <p:pic>
        <p:nvPicPr>
          <p:cNvPr id="9" name="그림 8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E8C46E-B37E-EF87-3AF9-A83B594AD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6" y="4235669"/>
            <a:ext cx="5307936" cy="1762360"/>
          </a:xfrm>
          <a:prstGeom prst="rect">
            <a:avLst/>
          </a:prstGeom>
        </p:spPr>
      </p:pic>
      <p:pic>
        <p:nvPicPr>
          <p:cNvPr id="11" name="그림 10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44DB63-DDDC-877D-2760-1A0D67A7C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6" y="1809153"/>
            <a:ext cx="5305765" cy="22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829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C79A13-550B-9FA8-5425-38973E80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88A645-232C-F87E-5239-7059E3A8DB39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1481C3-ADA7-0E93-6157-15CF1C8A4404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1B17EA-065F-AB5C-7E2E-3DE0D8C5EC1E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5B3148-660D-834F-65A5-236BA6E84A1E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75B0C3-975D-2BDD-CDAB-BDFD6E4D01CB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7094142-A7DE-25E5-26F2-F9613442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구현</a:t>
            </a:r>
          </a:p>
        </p:txBody>
      </p:sp>
      <p:pic>
        <p:nvPicPr>
          <p:cNvPr id="16" name="그림 1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4D221D-0588-200A-282C-9A452B26B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57" y="1690688"/>
            <a:ext cx="7799389" cy="3629053"/>
          </a:xfrm>
          <a:prstGeom prst="rect">
            <a:avLst/>
          </a:prstGeom>
        </p:spPr>
      </p:pic>
      <p:sp>
        <p:nvSpPr>
          <p:cNvPr id="9" name="내용 개체 틀 5"/>
          <p:cNvSpPr>
            <a:spLocks noGrp="1"/>
          </p:cNvSpPr>
          <p:nvPr>
            <p:ph sz="quarter" idx="4"/>
          </p:nvPr>
        </p:nvSpPr>
        <p:spPr>
          <a:xfrm>
            <a:off x="2167516" y="5436159"/>
            <a:ext cx="7823200" cy="1233805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로그인유저가 읽지 않은 책 목록에서의 모델 예측</a:t>
            </a:r>
            <a:endParaRPr lang="en-US" altLang="ko-KR" sz="24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6938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BE231F-B0D2-8C24-B544-C0D6AF9A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571F6F-3806-F906-76D8-F178BD67172B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08E2291-191B-1AB0-DC2A-01AF8E768D68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5C1D4D-8143-9921-E145-0EBABB337B53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86EE08D-A148-6A22-E24D-F0EAC4FE1889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729275-BF1F-B7F2-5ECC-AEDD2928A4FB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757145E-7D0F-4CB0-88EE-3FB93DFE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구현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0C51DB-DA00-6164-C0C6-31A6F720B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3" y="1690688"/>
            <a:ext cx="5253037" cy="4088138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EE5CBA-F7F4-85DF-49D8-8A2A5DA9C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4876800" cy="17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856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07BB0-BC7F-C179-3CF3-00E0CF394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61938D-0DBA-AF2B-8041-4EF644D42CD8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317595-80F9-FB3F-D8F5-F5C5769076B0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3E17A2-5AD2-B88B-1E89-F143A87A93EF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2726FA-FC89-7FB8-CC23-C6EAE04FA1B5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673BF6F-F98A-111F-693D-2FC3DA11616D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90A87C8-73E0-3BD8-6568-DE2676D3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구현</a:t>
            </a:r>
          </a:p>
        </p:txBody>
      </p:sp>
      <p:pic>
        <p:nvPicPr>
          <p:cNvPr id="13" name="그림 12" descr="텍스트, 폰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0945F3-FFBE-E332-E9D5-FF8393ACA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1" y="2155268"/>
            <a:ext cx="1733550" cy="1266825"/>
          </a:xfrm>
          <a:prstGeom prst="rect">
            <a:avLst/>
          </a:prstGeom>
        </p:spPr>
      </p:pic>
      <p:pic>
        <p:nvPicPr>
          <p:cNvPr id="10" name="그림 9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763AD5-1DFD-2415-0CE8-2E2BAFA31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738311"/>
            <a:ext cx="6334125" cy="3381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3F29B0-5052-041D-2CB5-515AA63C2AAF}"/>
              </a:ext>
            </a:extLst>
          </p:cNvPr>
          <p:cNvSpPr txBox="1"/>
          <p:nvPr/>
        </p:nvSpPr>
        <p:spPr>
          <a:xfrm>
            <a:off x="7250113" y="1742415"/>
            <a:ext cx="37988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실전 코드에서는 랜덤 모듈을 적용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추천된 상위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개는 사용자의 성향이 크게 변하거나 새로운 아이템이 들어오기 전에는 유동성이 적다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추천 목록을 랜덤으로 일부분을 보여주면서 사용자에게 다양한 추천을 해줄 수 있을 것이라 생각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69735" y="3768436"/>
            <a:ext cx="4756728" cy="951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27548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시스템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87791" y="1691433"/>
            <a:ext cx="3240000" cy="3600000"/>
          </a:xfrm>
          <a:prstGeom prst="rect">
            <a:avLst/>
          </a:prstGeom>
          <a:solidFill>
            <a:srgbClr val="014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6779" y="2047681"/>
            <a:ext cx="216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26779" y="2923056"/>
            <a:ext cx="216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395525" y="1691433"/>
            <a:ext cx="3240000" cy="3600000"/>
          </a:xfrm>
          <a:prstGeom prst="rect">
            <a:avLst/>
          </a:prstGeom>
          <a:solidFill>
            <a:srgbClr val="014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38889" y="1857887"/>
            <a:ext cx="216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도서 목록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938889" y="2533512"/>
            <a:ext cx="216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리뷰작성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38889" y="3235537"/>
            <a:ext cx="216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리뷰조회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31569" y="4630197"/>
            <a:ext cx="216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도서 목록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95525" y="5588961"/>
            <a:ext cx="3240000" cy="1080000"/>
          </a:xfrm>
          <a:prstGeom prst="rect">
            <a:avLst/>
          </a:prstGeom>
          <a:solidFill>
            <a:srgbClr val="014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16758" y="5810824"/>
            <a:ext cx="1997533" cy="636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모델학습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>
            <a:stCxn id="19" idx="0"/>
            <a:endCxn id="17" idx="2"/>
          </p:cNvCxnSpPr>
          <p:nvPr/>
        </p:nvCxnSpPr>
        <p:spPr>
          <a:xfrm flipH="1" flipV="1">
            <a:off x="6011569" y="5170197"/>
            <a:ext cx="3956" cy="640627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809986" y="1691433"/>
            <a:ext cx="3240000" cy="3600000"/>
          </a:xfrm>
          <a:prstGeom prst="rect">
            <a:avLst/>
          </a:prstGeom>
          <a:solidFill>
            <a:srgbClr val="014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순서도: 자기 디스크 19"/>
          <p:cNvSpPr/>
          <p:nvPr/>
        </p:nvSpPr>
        <p:spPr>
          <a:xfrm>
            <a:off x="8623942" y="1902340"/>
            <a:ext cx="1440000" cy="72000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순서도: 자기 디스크 22"/>
          <p:cNvSpPr/>
          <p:nvPr/>
        </p:nvSpPr>
        <p:spPr>
          <a:xfrm>
            <a:off x="8623942" y="2734408"/>
            <a:ext cx="1440000" cy="72000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BookInfo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순서도: 자기 디스크 23"/>
          <p:cNvSpPr/>
          <p:nvPr/>
        </p:nvSpPr>
        <p:spPr>
          <a:xfrm>
            <a:off x="8623942" y="3613687"/>
            <a:ext cx="1440000" cy="72000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Review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순서도: 자기 디스크 24"/>
          <p:cNvSpPr/>
          <p:nvPr/>
        </p:nvSpPr>
        <p:spPr>
          <a:xfrm>
            <a:off x="8623942" y="4452560"/>
            <a:ext cx="1440000" cy="72000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Favor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11202" y="2373517"/>
            <a:ext cx="374812" cy="779358"/>
            <a:chOff x="281347" y="2729460"/>
            <a:chExt cx="517245" cy="1043634"/>
          </a:xfrm>
        </p:grpSpPr>
        <p:sp>
          <p:nvSpPr>
            <p:cNvPr id="22" name="타원 21"/>
            <p:cNvSpPr/>
            <p:nvPr/>
          </p:nvSpPr>
          <p:spPr>
            <a:xfrm>
              <a:off x="335938" y="2729460"/>
              <a:ext cx="412300" cy="4123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>
              <a:off x="281347" y="2876651"/>
              <a:ext cx="517245" cy="89644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3" name="직선 화살표 연결선 32"/>
          <p:cNvCxnSpPr>
            <a:stCxn id="26" idx="5"/>
            <a:endCxn id="11" idx="1"/>
          </p:cNvCxnSpPr>
          <p:nvPr/>
        </p:nvCxnSpPr>
        <p:spPr>
          <a:xfrm>
            <a:off x="592311" y="2818155"/>
            <a:ext cx="934468" cy="37490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5"/>
            <a:endCxn id="4" idx="1"/>
          </p:cNvCxnSpPr>
          <p:nvPr/>
        </p:nvCxnSpPr>
        <p:spPr>
          <a:xfrm flipV="1">
            <a:off x="592311" y="2317681"/>
            <a:ext cx="934468" cy="500474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0"/>
            <a:endCxn id="4" idx="2"/>
          </p:cNvCxnSpPr>
          <p:nvPr/>
        </p:nvCxnSpPr>
        <p:spPr>
          <a:xfrm flipV="1">
            <a:off x="2606779" y="2587681"/>
            <a:ext cx="0" cy="335375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350760" y="4073679"/>
            <a:ext cx="298766" cy="3078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이등변 삼각형 41"/>
          <p:cNvSpPr/>
          <p:nvPr/>
        </p:nvSpPr>
        <p:spPr>
          <a:xfrm>
            <a:off x="311202" y="4183597"/>
            <a:ext cx="374812" cy="66944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59169" y="3944560"/>
            <a:ext cx="2160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베스트셀러</a:t>
            </a:r>
          </a:p>
        </p:txBody>
      </p:sp>
      <p:cxnSp>
        <p:nvCxnSpPr>
          <p:cNvPr id="45" name="직선 화살표 연결선 44"/>
          <p:cNvCxnSpPr>
            <a:stCxn id="42" idx="5"/>
            <a:endCxn id="44" idx="1"/>
          </p:cNvCxnSpPr>
          <p:nvPr/>
        </p:nvCxnSpPr>
        <p:spPr>
          <a:xfrm flipV="1">
            <a:off x="592311" y="4214560"/>
            <a:ext cx="4366858" cy="303757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1"/>
          </p:cNvCxnSpPr>
          <p:nvPr/>
        </p:nvCxnSpPr>
        <p:spPr>
          <a:xfrm flipV="1">
            <a:off x="3686779" y="2127887"/>
            <a:ext cx="1252110" cy="17874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4" idx="1"/>
          </p:cNvCxnSpPr>
          <p:nvPr/>
        </p:nvCxnSpPr>
        <p:spPr>
          <a:xfrm>
            <a:off x="3731370" y="2309142"/>
            <a:ext cx="1207519" cy="49437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6" idx="1"/>
          </p:cNvCxnSpPr>
          <p:nvPr/>
        </p:nvCxnSpPr>
        <p:spPr>
          <a:xfrm>
            <a:off x="3731370" y="2317681"/>
            <a:ext cx="1207519" cy="1187856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44" idx="1"/>
          </p:cNvCxnSpPr>
          <p:nvPr/>
        </p:nvCxnSpPr>
        <p:spPr>
          <a:xfrm>
            <a:off x="3711262" y="2337590"/>
            <a:ext cx="1247907" cy="187697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1"/>
          </p:cNvCxnSpPr>
          <p:nvPr/>
        </p:nvCxnSpPr>
        <p:spPr>
          <a:xfrm>
            <a:off x="3711262" y="2335075"/>
            <a:ext cx="1220307" cy="2565122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3F29B0-5052-041D-2CB5-515AA63C2AAF}"/>
              </a:ext>
            </a:extLst>
          </p:cNvPr>
          <p:cNvSpPr txBox="1"/>
          <p:nvPr/>
        </p:nvSpPr>
        <p:spPr>
          <a:xfrm>
            <a:off x="-25673" y="4872955"/>
            <a:ext cx="1649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3F29B0-5052-041D-2CB5-515AA63C2AAF}"/>
              </a:ext>
            </a:extLst>
          </p:cNvPr>
          <p:cNvSpPr txBox="1"/>
          <p:nvPr/>
        </p:nvSpPr>
        <p:spPr>
          <a:xfrm>
            <a:off x="38979" y="3188542"/>
            <a:ext cx="1649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유저</a:t>
            </a:r>
          </a:p>
        </p:txBody>
      </p:sp>
    </p:spTree>
    <p:extLst>
      <p:ext uri="{BB962C8B-B14F-4D97-AF65-F5344CB8AC3E}">
        <p14:creationId xmlns:p14="http://schemas.microsoft.com/office/powerpoint/2010/main" val="14727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398536"/>
            <a:ext cx="9508836" cy="48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UX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흐름</a:t>
            </a: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838200" y="134190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dirty="0"/>
              <a:t>192.168.3.8:8000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842849" y="2342033"/>
            <a:ext cx="3038475" cy="2107419"/>
            <a:chOff x="590550" y="1676400"/>
            <a:chExt cx="10429875" cy="2447925"/>
          </a:xfrm>
        </p:grpSpPr>
        <p:sp>
          <p:nvSpPr>
            <p:cNvPr id="14" name="직사각형 13"/>
            <p:cNvSpPr/>
            <p:nvPr/>
          </p:nvSpPr>
          <p:spPr>
            <a:xfrm>
              <a:off x="590550" y="1676400"/>
              <a:ext cx="10429875" cy="2447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텍스트 개체 틀 2"/>
            <p:cNvSpPr txBox="1">
              <a:spLocks/>
            </p:cNvSpPr>
            <p:nvPr/>
          </p:nvSpPr>
          <p:spPr>
            <a:xfrm>
              <a:off x="619126" y="1703857"/>
              <a:ext cx="3535237" cy="3059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비로그인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유저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626826" y="1647825"/>
            <a:ext cx="8393599" cy="5038725"/>
            <a:chOff x="590550" y="4257676"/>
            <a:chExt cx="10429875" cy="2428874"/>
          </a:xfrm>
        </p:grpSpPr>
        <p:sp>
          <p:nvSpPr>
            <p:cNvPr id="16" name="직사각형 15"/>
            <p:cNvSpPr/>
            <p:nvPr/>
          </p:nvSpPr>
          <p:spPr>
            <a:xfrm>
              <a:off x="590550" y="4257676"/>
              <a:ext cx="10429875" cy="2428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텍스트 개체 틀 2"/>
            <p:cNvSpPr txBox="1">
              <a:spLocks/>
            </p:cNvSpPr>
            <p:nvPr/>
          </p:nvSpPr>
          <p:spPr>
            <a:xfrm>
              <a:off x="619124" y="4304183"/>
              <a:ext cx="2457504" cy="296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유저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487" y="2562226"/>
            <a:ext cx="2409339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437" y="4141788"/>
            <a:ext cx="2412999" cy="11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텍스트 개체 틀 2"/>
          <p:cNvSpPr txBox="1">
            <a:spLocks/>
          </p:cNvSpPr>
          <p:nvPr/>
        </p:nvSpPr>
        <p:spPr>
          <a:xfrm>
            <a:off x="153574" y="2265833"/>
            <a:ext cx="1256126" cy="29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22" name="텍스트 개체 틀 2"/>
          <p:cNvSpPr txBox="1">
            <a:spLocks/>
          </p:cNvSpPr>
          <p:nvPr/>
        </p:nvSpPr>
        <p:spPr>
          <a:xfrm>
            <a:off x="172624" y="3894608"/>
            <a:ext cx="1256126" cy="29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8759" y="2581134"/>
            <a:ext cx="2422104" cy="11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텍스트 개체 틀 2"/>
          <p:cNvSpPr txBox="1">
            <a:spLocks/>
          </p:cNvSpPr>
          <p:nvPr/>
        </p:nvSpPr>
        <p:spPr>
          <a:xfrm>
            <a:off x="5963685" y="2310082"/>
            <a:ext cx="1256126" cy="29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추천도서목록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17595" y="2561325"/>
            <a:ext cx="2420986" cy="11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텍스트 개체 틀 2"/>
          <p:cNvSpPr txBox="1">
            <a:spLocks/>
          </p:cNvSpPr>
          <p:nvPr/>
        </p:nvSpPr>
        <p:spPr>
          <a:xfrm>
            <a:off x="8390160" y="2310082"/>
            <a:ext cx="1256126" cy="29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전체도서목록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22634" y="5058021"/>
            <a:ext cx="2422104" cy="11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4087" y="5055394"/>
            <a:ext cx="2416776" cy="11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텍스트 개체 틀 2"/>
          <p:cNvSpPr txBox="1">
            <a:spLocks/>
          </p:cNvSpPr>
          <p:nvPr/>
        </p:nvSpPr>
        <p:spPr>
          <a:xfrm>
            <a:off x="6008759" y="4759002"/>
            <a:ext cx="1256126" cy="29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</a:t>
            </a:r>
          </a:p>
        </p:txBody>
      </p:sp>
      <p:sp>
        <p:nvSpPr>
          <p:cNvPr id="30" name="텍스트 개체 틀 2"/>
          <p:cNvSpPr txBox="1">
            <a:spLocks/>
          </p:cNvSpPr>
          <p:nvPr/>
        </p:nvSpPr>
        <p:spPr>
          <a:xfrm>
            <a:off x="8446253" y="4759002"/>
            <a:ext cx="1256126" cy="29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조회</a:t>
            </a: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56796" y="2972006"/>
            <a:ext cx="2406192" cy="11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텍스트 개체 틀 2"/>
          <p:cNvSpPr txBox="1">
            <a:spLocks/>
          </p:cNvSpPr>
          <p:nvPr/>
        </p:nvSpPr>
        <p:spPr>
          <a:xfrm>
            <a:off x="2887249" y="2616358"/>
            <a:ext cx="1256126" cy="29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베스트셀러</a:t>
            </a:r>
          </a:p>
        </p:txBody>
      </p:sp>
    </p:spTree>
    <p:extLst>
      <p:ext uri="{BB962C8B-B14F-4D97-AF65-F5344CB8AC3E}">
        <p14:creationId xmlns:p14="http://schemas.microsoft.com/office/powerpoint/2010/main" val="27103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91BA4-788D-438A-B616-89AA1F36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112A30-6192-DF22-9C1A-5E44805B0896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1621EA-6ABC-86CA-F4AB-B9EB92C26E8C}"/>
                </a:ext>
              </a:extLst>
            </p:cNvPr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2594E6-7801-41A4-03AB-0DA844EC1C5A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4E636-8D20-CC22-1284-AFA9EA01AD46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CAD6B9-A08B-EBD1-ED5B-B3A309A394F5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236A60-7240-2DE5-8CDF-B2AB07EF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북바이트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BookByte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1BF38A6-A8E4-E58E-C981-DF09CD267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11" y="1827030"/>
            <a:ext cx="10618304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10000"/>
              </a:lnSpc>
              <a:buNone/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10000"/>
              </a:lnSpc>
              <a:buFontTx/>
              <a:buChar char="-"/>
              <a:defRPr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책을 읽고 싶어하는 사람들의 독서에 대한 흥미 유발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10000"/>
              </a:lnSpc>
              <a:buFontTx/>
              <a:buChar char="-"/>
              <a:defRPr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독자의 취향을 분석하여 인공지능을 통해  개인 맞춤 도서를 추천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lnSpc>
                <a:spcPct val="110000"/>
              </a:lnSpc>
              <a:buNone/>
              <a:defRPr/>
            </a:pPr>
            <a:b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타겟팅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10000"/>
              </a:lnSpc>
              <a:buFontTx/>
              <a:buChar char="-"/>
              <a:defRPr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책을 읽고 싶어하는 사람들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10000"/>
              </a:lnSpc>
              <a:buFontTx/>
              <a:buChar char="-"/>
              <a:defRPr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취향에 맞는 책을 추천 받아 독서를 하고 싶은 사람들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lnSpc>
                <a:spcPct val="110000"/>
              </a:lnSpc>
              <a:buNone/>
              <a:defRPr/>
            </a:pPr>
            <a:b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10000"/>
              </a:lnSpc>
              <a:buFontTx/>
              <a:buChar char="-"/>
              <a:defRPr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이용자의 흥미를 유도하여 독서 습관 향상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lnSpc>
                <a:spcPct val="110000"/>
              </a:lnSpc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18371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UX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흐름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데모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838200" y="134190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(192.168.3.8:8000)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9" name="bandicam 2025-06-12 21-56-06-7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6320" y="1753864"/>
            <a:ext cx="8685229" cy="415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테스팅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시나리오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838200" y="134190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(192.168.3.8:8000)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78" y="1753864"/>
            <a:ext cx="8644641" cy="48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E42B9-AA35-29C6-2AFE-28AA431B2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F341AA-D498-BA6C-7548-9889A5DDA2A6}"/>
              </a:ext>
            </a:extLst>
          </p:cNvPr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A7FE7B-F920-7C5F-48A4-459FD490E3DB}"/>
                </a:ext>
              </a:extLst>
            </p:cNvPr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4493B0-E3A5-2BA7-5979-CB1897B3F780}"/>
                </a:ext>
              </a:extLst>
            </p:cNvPr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30EF52-11A1-E8C5-7F5B-7FC6E73ABF4A}"/>
                </a:ext>
              </a:extLst>
            </p:cNvPr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63042C-4809-F74A-0F57-D3CCDD74B483}"/>
                </a:ext>
              </a:extLst>
            </p:cNvPr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D96E26D-45D8-ADDC-B5B0-CC5B5C14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테스팅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버그관리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51F687C-2EAD-5D64-FB42-851246D2C4CD}"/>
              </a:ext>
            </a:extLst>
          </p:cNvPr>
          <p:cNvSpPr txBox="1">
            <a:spLocks/>
          </p:cNvSpPr>
          <p:nvPr/>
        </p:nvSpPr>
        <p:spPr>
          <a:xfrm>
            <a:off x="838200" y="134190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(192.168.3.8:8000)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1126A2-430C-D5CA-6407-867AE1D20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8171"/>
            <a:ext cx="9340593" cy="21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496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887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06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25200" y="0"/>
            <a:ext cx="304800" cy="6858000"/>
          </a:xfrm>
          <a:prstGeom prst="rect">
            <a:avLst/>
          </a:prstGeom>
          <a:ln w="0">
            <a:solidFill>
              <a:schemeClr val="bg1">
                <a:alpha val="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285689" y="98613"/>
            <a:ext cx="6239435" cy="68579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 rot="600000">
            <a:off x="-3040360" y="2333811"/>
            <a:ext cx="9235443" cy="2387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Book</a:t>
            </a:r>
            <a:br>
              <a:rPr lang="en-US" altLang="ko-KR" sz="4800" dirty="0">
                <a:solidFill>
                  <a:schemeClr val="bg1"/>
                </a:solidFill>
                <a:ea typeface="맑은 고딕" panose="020B0503020000020004" pitchFamily="50" charset="-127"/>
              </a:rPr>
            </a:br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Byte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6069106" y="884331"/>
            <a:ext cx="46776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CHAPTER4 . 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마무리</a:t>
            </a: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역할 분담</a:t>
            </a:r>
            <a:endParaRPr lang="en-US" altLang="ko-KR" sz="2200" b="1" dirty="0">
              <a:solidFill>
                <a:srgbClr val="000000"/>
              </a:solidFill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프로젝트 관리</a:t>
            </a:r>
            <a:endParaRPr lang="en-US" altLang="ko-KR" sz="2200" b="1" dirty="0">
              <a:solidFill>
                <a:srgbClr val="000000"/>
              </a:solidFill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사용 기술 </a:t>
            </a:r>
            <a:endParaRPr lang="en-US" altLang="ko-KR" sz="2200" b="1" dirty="0">
              <a:solidFill>
                <a:srgbClr val="000000"/>
              </a:solidFill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한계점 및 향후 계획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자료출처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r>
              <a:rPr lang="en-US" altLang="ko-KR" sz="2200" b="1" dirty="0">
                <a:solidFill>
                  <a:srgbClr val="000000"/>
                </a:solidFill>
                <a:latin typeface="Chilgok Gwon Anja" panose="02020603020101020101" pitchFamily="18" charset="-127"/>
                <a:ea typeface="Chilgok Gwon Anja" panose="02020603020101020101" pitchFamily="18" charset="-127"/>
              </a:rPr>
              <a:t>Q &amp; A</a:t>
            </a:r>
          </a:p>
          <a:p>
            <a:pPr marL="457200" lvl="0" indent="-457200" algn="l">
              <a:lnSpc>
                <a:spcPct val="200000"/>
              </a:lnSpc>
              <a:buAutoNum type="arabicPeriod"/>
              <a:defRPr/>
            </a:pPr>
            <a:endParaRPr lang="ko-KR" altLang="en-US" sz="2200" b="1" dirty="0">
              <a:solidFill>
                <a:srgbClr val="000000"/>
              </a:solidFill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6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609600" y="2451926"/>
            <a:ext cx="10515600" cy="2996895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고순명 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-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ko-KR" altLang="en-US" b="1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크롤링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데이터 수집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데이터 </a:t>
            </a:r>
            <a:r>
              <a:rPr lang="ko-KR" altLang="en-US" b="1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전처리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분석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모델링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발표</a:t>
            </a:r>
          </a:p>
          <a:p>
            <a:pPr lvl="0">
              <a:defRPr/>
            </a:pPr>
            <a:endParaRPr lang="ko-KR" altLang="en-US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이윤성 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-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ko-KR" altLang="en-US" b="1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크롤링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데이터 수집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데이터 </a:t>
            </a:r>
            <a:r>
              <a:rPr lang="ko-KR" altLang="en-US" b="1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전처리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분석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발표자료 준비</a:t>
            </a:r>
          </a:p>
          <a:p>
            <a:pPr lvl="0">
              <a:defRPr/>
            </a:pPr>
            <a:endParaRPr lang="ko-KR" altLang="en-US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정수영 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-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PM, 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웹 개발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모델 설계</a:t>
            </a:r>
            <a:r>
              <a:rPr lang="en-US" altLang="ko-KR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디자인</a:t>
            </a:r>
          </a:p>
          <a:p>
            <a:pPr lvl="0">
              <a:defRPr/>
            </a:pPr>
            <a:endParaRPr lang="ko-KR" altLang="en-US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endParaRPr lang="ko-KR" altLang="en-US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관리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117" y="1817944"/>
            <a:ext cx="5169047" cy="34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32859" y="1817944"/>
            <a:ext cx="4922278" cy="3454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964442" y="5464012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WBS(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스케쥴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7765" y="546401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Slack(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커뮤니케이션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56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 스택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ko-KR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1.</a:t>
            </a:r>
            <a:r>
              <a:rPr lang="ko-KR" altLang="en-US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알라딘 유저별 평점 수집</a:t>
            </a:r>
            <a:r>
              <a:rPr lang="en-US" altLang="ko-KR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</a:t>
            </a:r>
            <a:r>
              <a:rPr lang="ko-KR" altLang="en-US" sz="2000" b="1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전처리</a:t>
            </a:r>
            <a:r>
              <a:rPr lang="en-US" altLang="ko-KR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</a:t>
            </a:r>
            <a:r>
              <a:rPr lang="ko-KR" altLang="en-US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시각화</a:t>
            </a:r>
          </a:p>
          <a:p>
            <a:pPr lvl="0">
              <a:lnSpc>
                <a:spcPct val="100000"/>
              </a:lnSpc>
              <a:buFontTx/>
              <a:buChar char="-"/>
              <a:defRPr/>
            </a:pP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Python3.12, 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en-US" altLang="ko-KR" sz="18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BeautifulSoup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pandas, matplotlib,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seaborn</a:t>
            </a:r>
          </a:p>
          <a:p>
            <a:pPr marL="0" lvl="0" indent="0">
              <a:lnSpc>
                <a:spcPct val="100000"/>
              </a:lnSpc>
              <a:buNone/>
              <a:defRPr/>
            </a:pPr>
            <a:endParaRPr lang="ko-KR" altLang="en-US" sz="18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ko-KR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2. </a:t>
            </a:r>
            <a:r>
              <a:rPr lang="ko-KR" altLang="en-US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협업필터링을 통한 책 추천 시스템</a:t>
            </a:r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-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Python3.12, SVD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모델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surprise</a:t>
            </a:r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ko-KR" altLang="en-US" sz="18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ko-KR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3. 2</a:t>
            </a:r>
            <a:r>
              <a:rPr lang="ko-KR" altLang="en-US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를 웹사이트를 통해 서비스</a:t>
            </a:r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-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Python3.12, Django, html, </a:t>
            </a:r>
            <a:r>
              <a:rPr lang="en-US" altLang="ko-KR" sz="18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javascript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sqlite3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18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ko-KR" sz="20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4. </a:t>
            </a:r>
            <a:r>
              <a:rPr lang="ko-KR" altLang="en-US" sz="2000" b="1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협업툴</a:t>
            </a:r>
            <a:endParaRPr lang="ko-KR" altLang="en-US" sz="20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-</a:t>
            </a:r>
            <a:r>
              <a:rPr lang="ko-KR" altLang="en-US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en-US" altLang="ko-KR" sz="18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git</a:t>
            </a:r>
            <a:r>
              <a:rPr lang="en-US" altLang="ko-KR" sz="18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slack, </a:t>
            </a:r>
            <a:r>
              <a:rPr lang="en-US" altLang="ko-KR" sz="18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googledrive</a:t>
            </a:r>
            <a:endParaRPr lang="en-US" altLang="ko-KR" sz="18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한계점 및 향후 계획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네이버 </a:t>
            </a: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API </a:t>
            </a: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연동 문제</a:t>
            </a:r>
            <a:endParaRPr lang="en-US" altLang="ko-KR" sz="24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SVD </a:t>
            </a: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성능 향상 기대</a:t>
            </a: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(</a:t>
            </a: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데이터 확보</a:t>
            </a: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 </a:t>
            </a:r>
            <a:r>
              <a:rPr lang="ko-KR" altLang="en-US" sz="2400" b="1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그리드서치</a:t>
            </a: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LLM </a:t>
            </a: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과 결합한 </a:t>
            </a: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SVDLLM </a:t>
            </a: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모델 구현</a:t>
            </a: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(</a:t>
            </a:r>
            <a:r>
              <a:rPr lang="ko-KR" altLang="en-US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설명가능한 추천이유</a:t>
            </a:r>
            <a:r>
              <a:rPr lang="en-US" altLang="ko-KR" sz="2400" b="1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웹페이지의 기능적 요소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수정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도서 찾기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페이지의 심미적 요소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색 및 평점 버튼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학습을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번만 하도록 개선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논문 및 기사 출처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  <a:defRPr/>
            </a:pP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문화체육관광부 </a:t>
            </a:r>
            <a:endParaRPr lang="en-US" altLang="ko-KR" sz="20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buFontTx/>
              <a:buChar char="-"/>
              <a:defRPr/>
            </a:pP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2023</a:t>
            </a: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년 </a:t>
            </a:r>
            <a:r>
              <a:rPr lang="ko-KR" altLang="en-US" sz="20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국민독서실태조사</a:t>
            </a: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보고서</a:t>
            </a:r>
            <a:endParaRPr lang="en-US" altLang="ko-KR" sz="20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대한출판문화협회</a:t>
            </a:r>
            <a:endParaRPr lang="en-US" altLang="ko-KR" sz="20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buFontTx/>
              <a:buChar char="-"/>
              <a:defRPr/>
            </a:pP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2024</a:t>
            </a: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년</a:t>
            </a: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-</a:t>
            </a: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출판시장</a:t>
            </a: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-</a:t>
            </a: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통계</a:t>
            </a: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-</a:t>
            </a: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보고서</a:t>
            </a:r>
            <a:endParaRPr lang="en-US" altLang="ko-KR" sz="20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Kosis </a:t>
            </a: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국가 통계 포털</a:t>
            </a:r>
            <a:endParaRPr lang="en-US" altLang="ko-KR" sz="20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buFontTx/>
              <a:buChar char="-"/>
              <a:defRPr/>
            </a:pP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https://kosis.kr/search/search.do?query=%EB%8F%85%EC%84%9C</a:t>
            </a:r>
          </a:p>
          <a:p>
            <a:pPr marL="0" lvl="0" indent="0">
              <a:buNone/>
              <a:defRPr/>
            </a:pP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정책브리핑</a:t>
            </a:r>
            <a:endParaRPr lang="en-US" altLang="ko-KR" sz="20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buFontTx/>
              <a:buChar char="-"/>
              <a:defRPr/>
            </a:pP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  <a:hlinkClick r:id="rId4"/>
              </a:rPr>
              <a:t>https://www.korea.kr/news/policyNewsView.do?newsId=148928309</a:t>
            </a:r>
            <a:endParaRPr lang="en-US" altLang="ko-KR" sz="20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전자책 기사</a:t>
            </a:r>
            <a:endParaRPr lang="en-US" altLang="ko-KR" sz="20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buFontTx/>
              <a:buChar char="-"/>
              <a:defRPr/>
            </a:pP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https://www.dailyinvest.kr/news/articleView.html?idxno=65354</a:t>
            </a:r>
          </a:p>
          <a:p>
            <a:pPr marL="0" lvl="0" indent="0">
              <a:buNone/>
              <a:defRPr/>
            </a:pPr>
            <a:r>
              <a:rPr lang="en-US" altLang="ko-KR" sz="2000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Svdllm</a:t>
            </a:r>
            <a:r>
              <a:rPr lang="en-US" altLang="ko-KR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ko-KR" altLang="en-US" sz="2000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논문</a:t>
            </a:r>
            <a:endParaRPr lang="en-US" altLang="ko-KR" sz="2000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indent="0">
              <a:buNone/>
              <a:defRPr/>
            </a:pPr>
            <a:r>
              <a:rPr lang="en-US" altLang="ko-KR" sz="2000" dirty="0"/>
              <a:t>- SVD-LLM: Truncation-aware Singular Value Decomposition for Large Language Model Compression</a:t>
            </a:r>
          </a:p>
          <a:p>
            <a:pPr marL="0" lvl="0" indent="0">
              <a:buNone/>
              <a:defRPr/>
            </a:pPr>
            <a:endParaRPr lang="en-US" altLang="ko-KR" sz="2000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299" y="1296379"/>
            <a:ext cx="10515600" cy="2852737"/>
          </a:xfrm>
        </p:spPr>
        <p:txBody>
          <a:bodyPr/>
          <a:lstStyle/>
          <a:p>
            <a:pPr lvl="0" algn="ctr"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당신의 독서율은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19093" y="1690688"/>
            <a:ext cx="45720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79643" y="6009946"/>
            <a:ext cx="960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뉴스</a:t>
            </a:r>
            <a:r>
              <a:rPr lang="ko-KR" altLang="en-US" dirty="0"/>
              <a:t> 기사에서 확인 가능하듯이 응답자 </a:t>
            </a:r>
            <a:r>
              <a:rPr lang="en-US" altLang="ko-KR" dirty="0"/>
              <a:t>57%</a:t>
            </a:r>
            <a:r>
              <a:rPr lang="ko-KR" altLang="en-US" dirty="0"/>
              <a:t>가 독서를 하지 않음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14689" y="1690688"/>
            <a:ext cx="5570297" cy="3567980"/>
            <a:chOff x="438617" y="1456121"/>
            <a:chExt cx="5570297" cy="329738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8617" y="1456121"/>
              <a:ext cx="5570297" cy="112594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8617" y="2592611"/>
              <a:ext cx="5570297" cy="2160891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988087" y="2272393"/>
            <a:ext cx="1354015" cy="548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299" y="1296379"/>
            <a:ext cx="10515600" cy="2852737"/>
          </a:xfrm>
        </p:spPr>
        <p:txBody>
          <a:bodyPr/>
          <a:lstStyle/>
          <a:p>
            <a:pPr lvl="0" algn="ctr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737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대한민국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독서율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통계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838200" y="1604883"/>
            <a:ext cx="10515600" cy="3324565"/>
          </a:xfrm>
        </p:spPr>
        <p:txBody>
          <a:bodyPr>
            <a:normAutofit/>
          </a:bodyPr>
          <a:lstStyle/>
          <a:p>
            <a:pPr lvl="0">
              <a:buFont typeface="Wingdings"/>
              <a:buChar char="Ø"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buFont typeface="Wingdings"/>
              <a:buChar char="Ø"/>
              <a:defRPr/>
            </a:pPr>
            <a:endParaRPr lang="ko-KR" altLang="en-US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9556" y="3670126"/>
            <a:ext cx="266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1" name="그림 10" descr="스크린샷, 텍스트, 그래프, 도표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38402" y="1542909"/>
            <a:ext cx="4744028" cy="35343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033" y="1542909"/>
            <a:ext cx="4712424" cy="3534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1568" y="5412204"/>
            <a:ext cx="960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매체별 </a:t>
            </a:r>
            <a:r>
              <a:rPr lang="ko-KR" altLang="en-US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독서율</a:t>
            </a: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en-US" altLang="ko-KR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: </a:t>
            </a: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전자책 비율 약간 상승</a:t>
            </a:r>
            <a:r>
              <a:rPr lang="en-US" altLang="ko-KR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,</a:t>
            </a: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전자책 제외 다른 매체 대체적으로 감소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093" y="5856837"/>
            <a:ext cx="960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연령대별 </a:t>
            </a:r>
            <a:r>
              <a:rPr lang="ko-KR" altLang="en-US" dirty="0" err="1">
                <a:latin typeface="Chilgok Gwon Anja" panose="02020603020101020101" pitchFamily="18" charset="-127"/>
                <a:ea typeface="Chilgok Gwon Anja" panose="02020603020101020101" pitchFamily="18" charset="-127"/>
              </a:rPr>
              <a:t>독서율</a:t>
            </a: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  <a:r>
              <a:rPr lang="en-US" altLang="ko-KR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:</a:t>
            </a: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독서율이 연령 상관없이 전체적으로 감소</a:t>
            </a:r>
            <a:r>
              <a:rPr lang="en-US" altLang="ko-KR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독서율이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떨어지는 이유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838200" y="1604883"/>
            <a:ext cx="10515600" cy="3324565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buFont typeface="Wingdings" panose="05000000000000000000" pitchFamily="2" charset="2"/>
              <a:buChar char="Ø"/>
              <a:defRPr/>
            </a:pPr>
            <a:endParaRPr lang="ko-KR" altLang="en-US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9556" y="3670126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9CF041-8E1C-DD9F-A3FA-7EC2ED07A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66" y="1604883"/>
            <a:ext cx="8902879" cy="41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독서율이 떨어지는 이유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838200" y="1604883"/>
            <a:ext cx="10515600" cy="3324565"/>
          </a:xfrm>
        </p:spPr>
        <p:txBody>
          <a:bodyPr>
            <a:normAutofit/>
          </a:bodyPr>
          <a:lstStyle/>
          <a:p>
            <a:pPr lvl="0">
              <a:buFont typeface="Wingdings"/>
              <a:buChar char="Ø"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marL="0" lvl="0" indent="0">
              <a:buNone/>
              <a:defRPr/>
            </a:pPr>
            <a:endParaRPr lang="en-US" altLang="ko-KR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  <a:p>
            <a:pPr lvl="0">
              <a:buFont typeface="Wingdings"/>
              <a:buChar char="Ø"/>
              <a:defRPr/>
            </a:pPr>
            <a:endParaRPr lang="ko-KR" altLang="en-US" b="1" dirty="0">
              <a:latin typeface="Chilgok Gwon Anja" panose="02020603020101020101" pitchFamily="18" charset="-127"/>
              <a:ea typeface="Chilgok Gwon Anja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9556" y="3670126"/>
            <a:ext cx="266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2766" y="1511186"/>
            <a:ext cx="8848451" cy="41867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6085204"/>
            <a:ext cx="960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여가활동으로</a:t>
            </a:r>
            <a:r>
              <a:rPr lang="ko-KR" altLang="en-US" dirty="0"/>
              <a:t> 영상시청이 월등히 높은 것을 확인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252299" y="0"/>
            <a:ext cx="9939701" cy="6858000"/>
            <a:chOff x="2252299" y="0"/>
            <a:chExt cx="9939701" cy="6858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52299" y="16199"/>
              <a:ext cx="6825600" cy="68256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11887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06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125200" y="0"/>
              <a:ext cx="304800" cy="6858000"/>
            </a:xfrm>
            <a:prstGeom prst="rect">
              <a:avLst/>
            </a:prstGeom>
            <a:ln w="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도서 출판량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556" y="3670126"/>
            <a:ext cx="2664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54204" y="1542908"/>
            <a:ext cx="4712424" cy="35405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731" y="1542909"/>
            <a:ext cx="4712424" cy="35405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731" y="5593317"/>
            <a:ext cx="960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국내 도서 출판량은 꾸준하게 출판 되는 것으로 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8962" y="5524831"/>
            <a:ext cx="9607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hilgok Gwon Anja" panose="02020603020101020101" pitchFamily="18" charset="-127"/>
                <a:ea typeface="Chilgok Gwon Anja" panose="02020603020101020101" pitchFamily="18" charset="-127"/>
              </a:rPr>
              <a:t>전국 도서관 개수는 매년 증가하는 것으로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1857</Words>
  <Application>Microsoft Office PowerPoint</Application>
  <PresentationFormat>와이드스크린</PresentationFormat>
  <Paragraphs>329</Paragraphs>
  <Slides>50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Chilgok Gwon Anja</vt:lpstr>
      <vt:lpstr>맑은 고딕</vt:lpstr>
      <vt:lpstr>Arial</vt:lpstr>
      <vt:lpstr>Wingdings</vt:lpstr>
      <vt:lpstr>Office 테마</vt:lpstr>
      <vt:lpstr>Book Byte</vt:lpstr>
      <vt:lpstr>INDEX</vt:lpstr>
      <vt:lpstr>Book Byte</vt:lpstr>
      <vt:lpstr>북바이트(BookByte)</vt:lpstr>
      <vt:lpstr>당신의 독서율은?</vt:lpstr>
      <vt:lpstr>대한민국 독서율 통계</vt:lpstr>
      <vt:lpstr>독서율이 떨어지는 이유</vt:lpstr>
      <vt:lpstr>독서율이 떨어지는 이유</vt:lpstr>
      <vt:lpstr>국내 도서 출판량</vt:lpstr>
      <vt:lpstr>접근성이 문제일까?</vt:lpstr>
      <vt:lpstr>차이점</vt:lpstr>
      <vt:lpstr>차이점</vt:lpstr>
      <vt:lpstr>Book Byte</vt:lpstr>
      <vt:lpstr>추천시스템이란?</vt:lpstr>
      <vt:lpstr>SVD란?</vt:lpstr>
      <vt:lpstr>추천 시스템을 활용중인 기업들</vt:lpstr>
      <vt:lpstr>추천 시스템을 활용중인 기업들</vt:lpstr>
      <vt:lpstr>SVD 를 선택한 이유</vt:lpstr>
      <vt:lpstr>SVD의 작동 원리</vt:lpstr>
      <vt:lpstr>데이터 수집 및 전처리</vt:lpstr>
      <vt:lpstr>데이터 수집 및 전처리</vt:lpstr>
      <vt:lpstr>데이터 수집 및 전처리</vt:lpstr>
      <vt:lpstr>데이터 시각화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결과</vt:lpstr>
      <vt:lpstr>Book Byte</vt:lpstr>
      <vt:lpstr>모델 구현</vt:lpstr>
      <vt:lpstr>모델 구현</vt:lpstr>
      <vt:lpstr>모델 구현</vt:lpstr>
      <vt:lpstr>모델 구현</vt:lpstr>
      <vt:lpstr>모델 구현</vt:lpstr>
      <vt:lpstr>모델 구현</vt:lpstr>
      <vt:lpstr>시스템 개요</vt:lpstr>
      <vt:lpstr>ERD</vt:lpstr>
      <vt:lpstr>사용자 UX 흐름</vt:lpstr>
      <vt:lpstr>사용자 UX 흐름(데모)</vt:lpstr>
      <vt:lpstr>테스팅(테스트 시나리오)</vt:lpstr>
      <vt:lpstr>테스팅(버그관리)</vt:lpstr>
      <vt:lpstr>Book Byte</vt:lpstr>
      <vt:lpstr>역할 분담</vt:lpstr>
      <vt:lpstr>프로젝트 관리</vt:lpstr>
      <vt:lpstr>사용 기술 스택</vt:lpstr>
      <vt:lpstr>한계점 및 향후 계획</vt:lpstr>
      <vt:lpstr>논문 및 기사 출처</vt:lpstr>
      <vt:lpstr>Q&amp;A</vt:lpstr>
      <vt:lpstr>감사합니다!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순명 고</cp:lastModifiedBy>
  <cp:revision>171</cp:revision>
  <dcterms:created xsi:type="dcterms:W3CDTF">2025-06-09T07:54:59Z</dcterms:created>
  <dcterms:modified xsi:type="dcterms:W3CDTF">2025-06-16T02:38:59Z</dcterms:modified>
  <cp:version/>
</cp:coreProperties>
</file>